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34" r:id="rId2"/>
    <p:sldId id="515" r:id="rId3"/>
    <p:sldId id="338" r:id="rId4"/>
    <p:sldId id="320" r:id="rId5"/>
    <p:sldId id="513" r:id="rId6"/>
    <p:sldId id="506" r:id="rId7"/>
    <p:sldId id="507" r:id="rId8"/>
    <p:sldId id="508" r:id="rId9"/>
    <p:sldId id="509" r:id="rId10"/>
    <p:sldId id="510" r:id="rId11"/>
    <p:sldId id="517" r:id="rId12"/>
    <p:sldId id="321" r:id="rId13"/>
    <p:sldId id="505" r:id="rId14"/>
    <p:sldId id="512" r:id="rId15"/>
    <p:sldId id="518" r:id="rId16"/>
    <p:sldId id="511" r:id="rId17"/>
    <p:sldId id="516" r:id="rId18"/>
  </p:sldIdLst>
  <p:sldSz cx="12192000" cy="6858000"/>
  <p:notesSz cx="6805613" cy="99441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03"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9BAAF"/>
    <a:srgbClr val="FFABAB"/>
    <a:srgbClr val="53738C"/>
    <a:srgbClr val="181717"/>
    <a:srgbClr val="DA8A31"/>
    <a:srgbClr val="0000FF"/>
    <a:srgbClr val="6F9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1" autoAdjust="0"/>
    <p:restoredTop sz="92634" autoAdjust="0"/>
  </p:normalViewPr>
  <p:slideViewPr>
    <p:cSldViewPr snapToGrid="0" showGuides="1">
      <p:cViewPr>
        <p:scale>
          <a:sx n="78" d="100"/>
          <a:sy n="78" d="100"/>
        </p:scale>
        <p:origin x="-570" y="-180"/>
      </p:cViewPr>
      <p:guideLst>
        <p:guide orient="horz" pos="1003"/>
        <p:guide pos="3840"/>
      </p:guideLst>
    </p:cSldViewPr>
  </p:slideViewPr>
  <p:notesTextViewPr>
    <p:cViewPr>
      <p:scale>
        <a:sx n="1" d="1"/>
        <a:sy n="1" d="1"/>
      </p:scale>
      <p:origin x="0" y="0"/>
    </p:cViewPr>
  </p:notesTextViewPr>
  <p:notesViewPr>
    <p:cSldViewPr snapToGrid="0" showGuides="1">
      <p:cViewPr>
        <p:scale>
          <a:sx n="100" d="100"/>
          <a:sy n="100" d="100"/>
        </p:scale>
        <p:origin x="786" y="-1362"/>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2.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Hoja1!$B$1</c:f>
              <c:strCache>
                <c:ptCount val="1"/>
                <c:pt idx="0">
                  <c:v>UN DESA / Population Division</c:v>
                </c:pt>
              </c:strCache>
            </c:strRef>
          </c:tx>
          <c:spPr>
            <a:ln w="28575" cap="rnd">
              <a:solidFill>
                <a:schemeClr val="accent1"/>
              </a:solidFill>
              <a:round/>
            </a:ln>
            <a:effectLst/>
          </c:spPr>
          <c:marker>
            <c:symbol val="none"/>
          </c:marker>
          <c:dLbls>
            <c:dLbl>
              <c:idx val="8"/>
              <c:layout>
                <c:manualLayout>
                  <c:x val="-5.1461336062405036E-2"/>
                  <c:y val="-2.783830111835447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2D9-46BE-A2EB-F2C8E6F08372}"/>
                </c:ext>
              </c:extLst>
            </c:dLbl>
            <c:dLbl>
              <c:idx val="20"/>
              <c:layout>
                <c:manualLayout>
                  <c:x val="-4.5028669054604349E-2"/>
                  <c:y val="-2.505447100651898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2D9-46BE-A2EB-F2C8E6F0837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Hoja1!$B$2:$B$22</c:f>
              <c:numCache>
                <c:formatCode>#,##0</c:formatCode>
                <c:ptCount val="21"/>
                <c:pt idx="0">
                  <c:v>117318941</c:v>
                </c:pt>
                <c:pt idx="1">
                  <c:v>119090017</c:v>
                </c:pt>
                <c:pt idx="2">
                  <c:v>120828307</c:v>
                </c:pt>
                <c:pt idx="3">
                  <c:v>122535969</c:v>
                </c:pt>
                <c:pt idx="4">
                  <c:v>124221600</c:v>
                </c:pt>
                <c:pt idx="5">
                  <c:v>125890949</c:v>
                </c:pt>
                <c:pt idx="6">
                  <c:v>127540423</c:v>
                </c:pt>
                <c:pt idx="7">
                  <c:v>129163276</c:v>
                </c:pt>
                <c:pt idx="8">
                  <c:v>130759074</c:v>
                </c:pt>
                <c:pt idx="9">
                  <c:v>132328035</c:v>
                </c:pt>
                <c:pt idx="10">
                  <c:v>133870027</c:v>
                </c:pt>
                <c:pt idx="11">
                  <c:v>135384210</c:v>
                </c:pt>
                <c:pt idx="12">
                  <c:v>136869035</c:v>
                </c:pt>
                <c:pt idx="13">
                  <c:v>138322966</c:v>
                </c:pt>
                <c:pt idx="14">
                  <c:v>139744251</c:v>
                </c:pt>
                <c:pt idx="15">
                  <c:v>141131503</c:v>
                </c:pt>
                <c:pt idx="16">
                  <c:v>142483838</c:v>
                </c:pt>
                <c:pt idx="17">
                  <c:v>143800923</c:v>
                </c:pt>
                <c:pt idx="18">
                  <c:v>145082590</c:v>
                </c:pt>
                <c:pt idx="19">
                  <c:v>146328968</c:v>
                </c:pt>
                <c:pt idx="20">
                  <c:v>147540127</c:v>
                </c:pt>
              </c:numCache>
            </c:numRef>
          </c:val>
          <c:smooth val="0"/>
          <c:extLst xmlns:c16r2="http://schemas.microsoft.com/office/drawing/2015/06/chart">
            <c:ext xmlns:c16="http://schemas.microsoft.com/office/drawing/2014/chart" uri="{C3380CC4-5D6E-409C-BE32-E72D297353CC}">
              <c16:uniqueId val="{00000000-C2D9-46BE-A2EB-F2C8E6F08372}"/>
            </c:ext>
          </c:extLst>
        </c:ser>
        <c:ser>
          <c:idx val="1"/>
          <c:order val="1"/>
          <c:tx>
            <c:strRef>
              <c:f>Hoja1!$C$1</c:f>
              <c:strCache>
                <c:ptCount val="1"/>
                <c:pt idx="0">
                  <c:v>Mexico´s official data</c:v>
                </c:pt>
              </c:strCache>
            </c:strRef>
          </c:tx>
          <c:spPr>
            <a:ln w="28575" cap="rnd">
              <a:solidFill>
                <a:schemeClr val="accent2"/>
              </a:solidFill>
              <a:round/>
            </a:ln>
            <a:effectLst/>
          </c:spPr>
          <c:marker>
            <c:symbol val="none"/>
          </c:marker>
          <c:dLbls>
            <c:dLbl>
              <c:idx val="8"/>
              <c:layout>
                <c:manualLayout>
                  <c:x val="-5.1461336062405036E-2"/>
                  <c:y val="-3.340596134202541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2D9-46BE-A2EB-F2C8E6F08372}"/>
                </c:ext>
              </c:extLst>
            </c:dLbl>
            <c:dLbl>
              <c:idx val="20"/>
              <c:layout>
                <c:manualLayout>
                  <c:x val="-3.8596002046803732E-2"/>
                  <c:y val="-3.0622131230189895E-2"/>
                </c:manualLayout>
              </c:layout>
              <c:tx>
                <c:rich>
                  <a:bodyPr/>
                  <a:lstStyle/>
                  <a:p>
                    <a:fld id="{B84B88DB-44ED-4EC6-B959-272962DA6379}" type="VALUE">
                      <a:rPr lang="en-US">
                        <a:solidFill>
                          <a:schemeClr val="tx1"/>
                        </a:solidFill>
                      </a:rPr>
                      <a:pPr/>
                      <a:t>[VALOR]</a:t>
                    </a:fld>
                    <a:endParaRPr lang="es-MX"/>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C2D9-46BE-A2EB-F2C8E6F0837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Hoja1!$C$2:$C$22</c:f>
              <c:numCache>
                <c:formatCode>#,##0</c:formatCode>
                <c:ptCount val="21"/>
                <c:pt idx="0">
                  <c:v>114255555</c:v>
                </c:pt>
                <c:pt idx="1">
                  <c:v>115682868</c:v>
                </c:pt>
                <c:pt idx="2">
                  <c:v>117053750</c:v>
                </c:pt>
                <c:pt idx="3">
                  <c:v>118395054</c:v>
                </c:pt>
                <c:pt idx="4">
                  <c:v>119713203</c:v>
                </c:pt>
                <c:pt idx="5">
                  <c:v>121005815</c:v>
                </c:pt>
                <c:pt idx="6">
                  <c:v>122273473</c:v>
                </c:pt>
                <c:pt idx="7">
                  <c:v>123518270</c:v>
                </c:pt>
                <c:pt idx="8">
                  <c:v>124737789</c:v>
                </c:pt>
                <c:pt idx="9">
                  <c:v>125929439</c:v>
                </c:pt>
                <c:pt idx="10">
                  <c:v>127091642</c:v>
                </c:pt>
                <c:pt idx="11">
                  <c:v>128230519</c:v>
                </c:pt>
                <c:pt idx="12">
                  <c:v>129351846</c:v>
                </c:pt>
                <c:pt idx="13">
                  <c:v>130451691</c:v>
                </c:pt>
                <c:pt idx="14">
                  <c:v>131529468</c:v>
                </c:pt>
                <c:pt idx="15">
                  <c:v>132584053</c:v>
                </c:pt>
                <c:pt idx="16">
                  <c:v>133614190</c:v>
                </c:pt>
                <c:pt idx="17">
                  <c:v>134619411</c:v>
                </c:pt>
                <c:pt idx="18">
                  <c:v>135599641</c:v>
                </c:pt>
                <c:pt idx="19">
                  <c:v>136554494</c:v>
                </c:pt>
                <c:pt idx="20">
                  <c:v>137481336</c:v>
                </c:pt>
              </c:numCache>
            </c:numRef>
          </c:val>
          <c:smooth val="0"/>
          <c:extLst xmlns:c16r2="http://schemas.microsoft.com/office/drawing/2015/06/chart">
            <c:ext xmlns:c16="http://schemas.microsoft.com/office/drawing/2014/chart" uri="{C3380CC4-5D6E-409C-BE32-E72D297353CC}">
              <c16:uniqueId val="{00000001-C2D9-46BE-A2EB-F2C8E6F08372}"/>
            </c:ext>
          </c:extLst>
        </c:ser>
        <c:dLbls>
          <c:showLegendKey val="0"/>
          <c:showVal val="0"/>
          <c:showCatName val="0"/>
          <c:showSerName val="0"/>
          <c:showPercent val="0"/>
          <c:showBubbleSize val="0"/>
        </c:dLbls>
        <c:marker val="1"/>
        <c:smooth val="0"/>
        <c:axId val="44660608"/>
        <c:axId val="44662144"/>
      </c:lineChart>
      <c:catAx>
        <c:axId val="4466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44662144"/>
        <c:crosses val="autoZero"/>
        <c:auto val="1"/>
        <c:lblAlgn val="ctr"/>
        <c:lblOffset val="100"/>
        <c:noMultiLvlLbl val="0"/>
      </c:catAx>
      <c:valAx>
        <c:axId val="44662144"/>
        <c:scaling>
          <c:orientation val="minMax"/>
          <c:min val="110000000.00000001"/>
        </c:scaling>
        <c:delete val="0"/>
        <c:axPos val="l"/>
        <c:majorGridlines>
          <c:spPr>
            <a:ln w="317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44660608"/>
        <c:crosses val="autoZero"/>
        <c:crossBetween val="between"/>
        <c:dispUnits>
          <c:builtInUnit val="millions"/>
          <c:dispUnitsLbl>
            <c:layout/>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x-none" sz="1400" b="1" dirty="0" err="1"/>
                    <a:t>Millions</a:t>
                  </a:r>
                  <a:endParaRPr lang="x-none" sz="1400" b="1" dirty="0"/>
                </a:p>
              </c:rich>
            </c:tx>
            <c:spPr>
              <a:noFill/>
              <a:ln>
                <a:noFill/>
              </a:ln>
              <a:effectLst/>
            </c:sp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UN Global SDG Data Base*</c:v>
                </c:pt>
              </c:strCache>
            </c:strRef>
          </c:tx>
          <c:spPr>
            <a:solidFill>
              <a:srgbClr val="F49D00"/>
            </a:solidFill>
            <a:ln>
              <a:noFill/>
            </a:ln>
            <a:effectLst/>
          </c:spPr>
          <c:invertIfNegative val="0"/>
          <c:dLbls>
            <c:dLbl>
              <c:idx val="3"/>
              <c:layout>
                <c:manualLayout>
                  <c:x val="-7.9301099018256823E-17"/>
                  <c:y val="8.162677666785357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B0F-4F03-A9A2-9B8B6E2E094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7"/>
                <c:pt idx="0">
                  <c:v>2010</c:v>
                </c:pt>
                <c:pt idx="1">
                  <c:v>2011</c:v>
                </c:pt>
                <c:pt idx="2">
                  <c:v>2012</c:v>
                </c:pt>
                <c:pt idx="3">
                  <c:v>2013</c:v>
                </c:pt>
                <c:pt idx="4">
                  <c:v>2014</c:v>
                </c:pt>
                <c:pt idx="5">
                  <c:v>2015</c:v>
                </c:pt>
                <c:pt idx="6">
                  <c:v>2016</c:v>
                </c:pt>
              </c:numCache>
            </c:numRef>
          </c:cat>
          <c:val>
            <c:numRef>
              <c:f>Hoja1!$B$2:$B$8</c:f>
              <c:numCache>
                <c:formatCode>0.0</c:formatCode>
                <c:ptCount val="7"/>
                <c:pt idx="0">
                  <c:v>3.4930300000000001</c:v>
                </c:pt>
                <c:pt idx="1">
                  <c:v>2.1213600000000001</c:v>
                </c:pt>
                <c:pt idx="2">
                  <c:v>2.1512799999999999</c:v>
                </c:pt>
                <c:pt idx="3">
                  <c:v>-5.8380000000000001E-2</c:v>
                </c:pt>
                <c:pt idx="4">
                  <c:v>1.4497199999999999</c:v>
                </c:pt>
                <c:pt idx="5">
                  <c:v>1.9010800000000001</c:v>
                </c:pt>
                <c:pt idx="6">
                  <c:v>1.58236</c:v>
                </c:pt>
              </c:numCache>
            </c:numRef>
          </c:val>
          <c:extLst xmlns:c16r2="http://schemas.microsoft.com/office/drawing/2015/06/chart">
            <c:ext xmlns:c16="http://schemas.microsoft.com/office/drawing/2014/chart" uri="{C3380CC4-5D6E-409C-BE32-E72D297353CC}">
              <c16:uniqueId val="{00000000-1B0F-4F03-A9A2-9B8B6E2E094F}"/>
            </c:ext>
          </c:extLst>
        </c:ser>
        <c:ser>
          <c:idx val="1"/>
          <c:order val="1"/>
          <c:tx>
            <c:strRef>
              <c:f>Hoja1!$C$1</c:f>
              <c:strCache>
                <c:ptCount val="1"/>
                <c:pt idx="0">
                  <c:v>Mexico SDG Platform</c:v>
                </c:pt>
              </c:strCache>
            </c:strRef>
          </c:tx>
          <c:spPr>
            <a:solidFill>
              <a:srgbClr val="D2326B"/>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x-none" sz="1400" b="1"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7"/>
                <c:pt idx="0">
                  <c:v>2010</c:v>
                </c:pt>
                <c:pt idx="1">
                  <c:v>2011</c:v>
                </c:pt>
                <c:pt idx="2">
                  <c:v>2012</c:v>
                </c:pt>
                <c:pt idx="3">
                  <c:v>2013</c:v>
                </c:pt>
                <c:pt idx="4">
                  <c:v>2014</c:v>
                </c:pt>
                <c:pt idx="5">
                  <c:v>2015</c:v>
                </c:pt>
                <c:pt idx="6">
                  <c:v>2016</c:v>
                </c:pt>
              </c:numCache>
            </c:numRef>
          </c:cat>
          <c:val>
            <c:numRef>
              <c:f>Hoja1!$C$2:$C$8</c:f>
              <c:numCache>
                <c:formatCode>General</c:formatCode>
                <c:ptCount val="7"/>
                <c:pt idx="0">
                  <c:v>3.8</c:v>
                </c:pt>
                <c:pt idx="1">
                  <c:v>2.4</c:v>
                </c:pt>
                <c:pt idx="2">
                  <c:v>2.4</c:v>
                </c:pt>
                <c:pt idx="3">
                  <c:v>0.2</c:v>
                </c:pt>
                <c:pt idx="4">
                  <c:v>1.7</c:v>
                </c:pt>
                <c:pt idx="5">
                  <c:v>2.2000000000000002</c:v>
                </c:pt>
                <c:pt idx="6">
                  <c:v>1.8</c:v>
                </c:pt>
              </c:numCache>
            </c:numRef>
          </c:val>
          <c:extLst xmlns:c16r2="http://schemas.microsoft.com/office/drawing/2015/06/chart">
            <c:ext xmlns:c16="http://schemas.microsoft.com/office/drawing/2014/chart" uri="{C3380CC4-5D6E-409C-BE32-E72D297353CC}">
              <c16:uniqueId val="{00000001-1B0F-4F03-A9A2-9B8B6E2E094F}"/>
            </c:ext>
          </c:extLst>
        </c:ser>
        <c:dLbls>
          <c:showLegendKey val="0"/>
          <c:showVal val="0"/>
          <c:showCatName val="0"/>
          <c:showSerName val="0"/>
          <c:showPercent val="0"/>
          <c:showBubbleSize val="0"/>
        </c:dLbls>
        <c:gapWidth val="60"/>
        <c:axId val="71521024"/>
        <c:axId val="71522560"/>
      </c:barChart>
      <c:catAx>
        <c:axId val="7152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crossAx val="71522560"/>
        <c:crosses val="autoZero"/>
        <c:auto val="1"/>
        <c:lblAlgn val="ctr"/>
        <c:lblOffset val="100"/>
        <c:noMultiLvlLbl val="0"/>
      </c:catAx>
      <c:valAx>
        <c:axId val="71522560"/>
        <c:scaling>
          <c:orientation val="minMax"/>
        </c:scaling>
        <c:delete val="1"/>
        <c:axPos val="l"/>
        <c:numFmt formatCode="0.0" sourceLinked="1"/>
        <c:majorTickMark val="none"/>
        <c:minorTickMark val="none"/>
        <c:tickLblPos val="nextTo"/>
        <c:crossAx val="71521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Hoja1!$B$1</c:f>
              <c:strCache>
                <c:ptCount val="1"/>
                <c:pt idx="0">
                  <c:v>Mexico SDG Platform</c:v>
                </c:pt>
              </c:strCache>
            </c:strRef>
          </c:tx>
          <c:spPr>
            <a:solidFill>
              <a:srgbClr val="70AD47"/>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x-none" sz="12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7"/>
                <c:pt idx="0">
                  <c:v>2010</c:v>
                </c:pt>
                <c:pt idx="1">
                  <c:v>2011</c:v>
                </c:pt>
                <c:pt idx="2">
                  <c:v>2012</c:v>
                </c:pt>
                <c:pt idx="3">
                  <c:v>2013</c:v>
                </c:pt>
                <c:pt idx="4">
                  <c:v>2014</c:v>
                </c:pt>
                <c:pt idx="5">
                  <c:v>2015</c:v>
                </c:pt>
                <c:pt idx="6">
                  <c:v>2016</c:v>
                </c:pt>
              </c:numCache>
            </c:numRef>
          </c:cat>
          <c:val>
            <c:numRef>
              <c:f>Hoja1!$B$2:$B$8</c:f>
              <c:numCache>
                <c:formatCode>General</c:formatCode>
                <c:ptCount val="7"/>
                <c:pt idx="0">
                  <c:v>22.5</c:v>
                </c:pt>
                <c:pt idx="1">
                  <c:v>23.5</c:v>
                </c:pt>
                <c:pt idx="2">
                  <c:v>22.2</c:v>
                </c:pt>
                <c:pt idx="3">
                  <c:v>19.5</c:v>
                </c:pt>
                <c:pt idx="4">
                  <c:v>16.7</c:v>
                </c:pt>
                <c:pt idx="5">
                  <c:v>17.2</c:v>
                </c:pt>
                <c:pt idx="6">
                  <c:v>20.100000000000001</c:v>
                </c:pt>
              </c:numCache>
            </c:numRef>
          </c:val>
          <c:extLst xmlns:c16r2="http://schemas.microsoft.com/office/drawing/2015/06/chart">
            <c:ext xmlns:c16="http://schemas.microsoft.com/office/drawing/2014/chart" uri="{C3380CC4-5D6E-409C-BE32-E72D297353CC}">
              <c16:uniqueId val="{00000000-3866-4DD1-9633-0603F2DC2DF2}"/>
            </c:ext>
          </c:extLst>
        </c:ser>
        <c:ser>
          <c:idx val="1"/>
          <c:order val="1"/>
          <c:tx>
            <c:strRef>
              <c:f>Hoja1!$C$1</c:f>
              <c:strCache>
                <c:ptCount val="1"/>
                <c:pt idx="0">
                  <c:v>UN Global SDG Data Base*</c:v>
                </c:pt>
              </c:strCache>
            </c:strRef>
          </c:tx>
          <c:spPr>
            <a:solidFill>
              <a:srgbClr val="00B0F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7"/>
                <c:pt idx="0">
                  <c:v>2010</c:v>
                </c:pt>
                <c:pt idx="1">
                  <c:v>2011</c:v>
                </c:pt>
                <c:pt idx="2">
                  <c:v>2012</c:v>
                </c:pt>
                <c:pt idx="3">
                  <c:v>2013</c:v>
                </c:pt>
                <c:pt idx="4">
                  <c:v>2014</c:v>
                </c:pt>
                <c:pt idx="5">
                  <c:v>2015</c:v>
                </c:pt>
                <c:pt idx="6">
                  <c:v>2016</c:v>
                </c:pt>
              </c:numCache>
            </c:numRef>
          </c:cat>
          <c:val>
            <c:numRef>
              <c:f>Hoja1!$C$2:$C$8</c:f>
              <c:numCache>
                <c:formatCode>General</c:formatCode>
                <c:ptCount val="7"/>
                <c:pt idx="0">
                  <c:v>21.95</c:v>
                </c:pt>
                <c:pt idx="1">
                  <c:v>22.85</c:v>
                </c:pt>
                <c:pt idx="2">
                  <c:v>21.49</c:v>
                </c:pt>
                <c:pt idx="3">
                  <c:v>18.82</c:v>
                </c:pt>
                <c:pt idx="4">
                  <c:v>16.11</c:v>
                </c:pt>
                <c:pt idx="5">
                  <c:v>16.489999999999998</c:v>
                </c:pt>
                <c:pt idx="6">
                  <c:v>19.260000000000002</c:v>
                </c:pt>
              </c:numCache>
            </c:numRef>
          </c:val>
          <c:extLst xmlns:c16r2="http://schemas.microsoft.com/office/drawing/2015/06/chart">
            <c:ext xmlns:c16="http://schemas.microsoft.com/office/drawing/2014/chart" uri="{C3380CC4-5D6E-409C-BE32-E72D297353CC}">
              <c16:uniqueId val="{00000001-3866-4DD1-9633-0603F2DC2DF2}"/>
            </c:ext>
          </c:extLst>
        </c:ser>
        <c:dLbls>
          <c:dLblPos val="outEnd"/>
          <c:showLegendKey val="0"/>
          <c:showVal val="1"/>
          <c:showCatName val="0"/>
          <c:showSerName val="0"/>
          <c:showPercent val="0"/>
          <c:showBubbleSize val="0"/>
        </c:dLbls>
        <c:gapWidth val="60"/>
        <c:axId val="73609216"/>
        <c:axId val="73610752"/>
      </c:barChart>
      <c:catAx>
        <c:axId val="73609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73610752"/>
        <c:crosses val="autoZero"/>
        <c:auto val="1"/>
        <c:lblAlgn val="ctr"/>
        <c:lblOffset val="100"/>
        <c:noMultiLvlLbl val="0"/>
      </c:catAx>
      <c:valAx>
        <c:axId val="73610752"/>
        <c:scaling>
          <c:orientation val="minMax"/>
          <c:min val="14"/>
        </c:scaling>
        <c:delete val="1"/>
        <c:axPos val="b"/>
        <c:numFmt formatCode="General" sourceLinked="1"/>
        <c:majorTickMark val="none"/>
        <c:minorTickMark val="none"/>
        <c:tickLblPos val="nextTo"/>
        <c:crossAx val="73609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15" cy="49754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4358" y="0"/>
            <a:ext cx="2949715" cy="497545"/>
          </a:xfrm>
          <a:prstGeom prst="rect">
            <a:avLst/>
          </a:prstGeom>
        </p:spPr>
        <p:txBody>
          <a:bodyPr vert="horz" lIns="91440" tIns="45720" rIns="91440" bIns="45720" rtlCol="0"/>
          <a:lstStyle>
            <a:lvl1pPr algn="r">
              <a:defRPr sz="1200"/>
            </a:lvl1pPr>
          </a:lstStyle>
          <a:p>
            <a:fld id="{3E4D17B0-366F-4996-B6A7-09E51B3B1C86}" type="datetimeFigureOut">
              <a:rPr lang="fr-FR" smtClean="0"/>
              <a:t>18/09/2018</a:t>
            </a:fld>
            <a:endParaRPr lang="fr-FR"/>
          </a:p>
        </p:txBody>
      </p:sp>
      <p:sp>
        <p:nvSpPr>
          <p:cNvPr id="4" name="Footer Placeholder 3"/>
          <p:cNvSpPr>
            <a:spLocks noGrp="1"/>
          </p:cNvSpPr>
          <p:nvPr>
            <p:ph type="ftr" sz="quarter" idx="2"/>
          </p:nvPr>
        </p:nvSpPr>
        <p:spPr>
          <a:xfrm>
            <a:off x="1" y="9444857"/>
            <a:ext cx="2949715" cy="497545"/>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4358" y="9444857"/>
            <a:ext cx="2949715" cy="497545"/>
          </a:xfrm>
          <a:prstGeom prst="rect">
            <a:avLst/>
          </a:prstGeom>
        </p:spPr>
        <p:txBody>
          <a:bodyPr vert="horz" lIns="91440" tIns="45720" rIns="91440" bIns="45720" rtlCol="0" anchor="b"/>
          <a:lstStyle>
            <a:lvl1pPr algn="r">
              <a:defRPr sz="1200"/>
            </a:lvl1pPr>
          </a:lstStyle>
          <a:p>
            <a:fld id="{1BF3DA43-0DD1-4B7E-A6EB-EFD505E83957}" type="slidenum">
              <a:rPr lang="fr-FR" smtClean="0"/>
              <a:t>‹#›</a:t>
            </a:fld>
            <a:endParaRPr lang="fr-FR"/>
          </a:p>
        </p:txBody>
      </p:sp>
    </p:spTree>
    <p:extLst>
      <p:ext uri="{BB962C8B-B14F-4D97-AF65-F5344CB8AC3E}">
        <p14:creationId xmlns:p14="http://schemas.microsoft.com/office/powerpoint/2010/main" val="1627714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9099" cy="498931"/>
          </a:xfrm>
          <a:prstGeom prst="rect">
            <a:avLst/>
          </a:prstGeom>
        </p:spPr>
        <p:txBody>
          <a:bodyPr vert="horz" lIns="93177" tIns="46589" rIns="93177" bIns="46589" rtlCol="0"/>
          <a:lstStyle>
            <a:lvl1pPr algn="l">
              <a:defRPr sz="1200"/>
            </a:lvl1pPr>
          </a:lstStyle>
          <a:p>
            <a:endParaRPr lang="x-none"/>
          </a:p>
        </p:txBody>
      </p:sp>
      <p:sp>
        <p:nvSpPr>
          <p:cNvPr id="3" name="Marcador de fecha 2"/>
          <p:cNvSpPr>
            <a:spLocks noGrp="1"/>
          </p:cNvSpPr>
          <p:nvPr>
            <p:ph type="dt" idx="1"/>
          </p:nvPr>
        </p:nvSpPr>
        <p:spPr>
          <a:xfrm>
            <a:off x="3854939" y="0"/>
            <a:ext cx="2949099" cy="498931"/>
          </a:xfrm>
          <a:prstGeom prst="rect">
            <a:avLst/>
          </a:prstGeom>
        </p:spPr>
        <p:txBody>
          <a:bodyPr vert="horz" lIns="93177" tIns="46589" rIns="93177" bIns="46589" rtlCol="0"/>
          <a:lstStyle>
            <a:lvl1pPr algn="r">
              <a:defRPr sz="1200"/>
            </a:lvl1pPr>
          </a:lstStyle>
          <a:p>
            <a:fld id="{724263A8-44F7-4F0F-84D9-490E2710F1E3}" type="datetimeFigureOut">
              <a:rPr lang="x-none" smtClean="0"/>
              <a:t>18-Sep-2018</a:t>
            </a:fld>
            <a:endParaRPr lang="x-none"/>
          </a:p>
        </p:txBody>
      </p:sp>
      <p:sp>
        <p:nvSpPr>
          <p:cNvPr id="4" name="Marcador de imagen de diapositiva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3177" tIns="46589" rIns="93177" bIns="46589" rtlCol="0" anchor="ctr"/>
          <a:lstStyle/>
          <a:p>
            <a:endParaRPr lang="x-none"/>
          </a:p>
        </p:txBody>
      </p:sp>
      <p:sp>
        <p:nvSpPr>
          <p:cNvPr id="5" name="Marcador de notas 4"/>
          <p:cNvSpPr>
            <a:spLocks noGrp="1"/>
          </p:cNvSpPr>
          <p:nvPr>
            <p:ph type="body" sz="quarter" idx="3"/>
          </p:nvPr>
        </p:nvSpPr>
        <p:spPr>
          <a:xfrm>
            <a:off x="680562" y="4785598"/>
            <a:ext cx="5444490" cy="3915490"/>
          </a:xfrm>
          <a:prstGeom prst="rect">
            <a:avLst/>
          </a:prstGeom>
        </p:spPr>
        <p:txBody>
          <a:bodyPr vert="horz" lIns="93177" tIns="46589" rIns="93177" bIns="4658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6" name="Marcador de pie de página 5"/>
          <p:cNvSpPr>
            <a:spLocks noGrp="1"/>
          </p:cNvSpPr>
          <p:nvPr>
            <p:ph type="ftr" sz="quarter" idx="4"/>
          </p:nvPr>
        </p:nvSpPr>
        <p:spPr>
          <a:xfrm>
            <a:off x="0" y="9445170"/>
            <a:ext cx="2949099" cy="498930"/>
          </a:xfrm>
          <a:prstGeom prst="rect">
            <a:avLst/>
          </a:prstGeom>
        </p:spPr>
        <p:txBody>
          <a:bodyPr vert="horz" lIns="93177" tIns="46589" rIns="93177" bIns="46589" rtlCol="0" anchor="b"/>
          <a:lstStyle>
            <a:lvl1pPr algn="l">
              <a:defRPr sz="1200"/>
            </a:lvl1pPr>
          </a:lstStyle>
          <a:p>
            <a:endParaRPr lang="x-none"/>
          </a:p>
        </p:txBody>
      </p:sp>
      <p:sp>
        <p:nvSpPr>
          <p:cNvPr id="7" name="Marcador de número de diapositiva 6"/>
          <p:cNvSpPr>
            <a:spLocks noGrp="1"/>
          </p:cNvSpPr>
          <p:nvPr>
            <p:ph type="sldNum" sz="quarter" idx="5"/>
          </p:nvPr>
        </p:nvSpPr>
        <p:spPr>
          <a:xfrm>
            <a:off x="3854939" y="9445170"/>
            <a:ext cx="2949099" cy="498930"/>
          </a:xfrm>
          <a:prstGeom prst="rect">
            <a:avLst/>
          </a:prstGeom>
        </p:spPr>
        <p:txBody>
          <a:bodyPr vert="horz" lIns="93177" tIns="46589" rIns="93177" bIns="46589" rtlCol="0" anchor="b"/>
          <a:lstStyle>
            <a:lvl1pPr algn="r">
              <a:defRPr sz="1200"/>
            </a:lvl1pPr>
          </a:lstStyle>
          <a:p>
            <a:fld id="{702F9A29-BD5D-4454-AEF7-90E18F147726}" type="slidenum">
              <a:rPr lang="x-none" smtClean="0"/>
              <a:t>‹#›</a:t>
            </a:fld>
            <a:endParaRPr lang="x-none"/>
          </a:p>
        </p:txBody>
      </p:sp>
    </p:spTree>
    <p:extLst>
      <p:ext uri="{BB962C8B-B14F-4D97-AF65-F5344CB8AC3E}">
        <p14:creationId xmlns:p14="http://schemas.microsoft.com/office/powerpoint/2010/main" val="345904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20 </a:t>
            </a:r>
            <a:r>
              <a:rPr lang="es-MX" b="1" dirty="0" err="1"/>
              <a:t>September</a:t>
            </a:r>
            <a:r>
              <a:rPr lang="es-MX" b="1" dirty="0"/>
              <a:t> 2018 </a:t>
            </a:r>
            <a:r>
              <a:rPr lang="es-MX" dirty="0"/>
              <a:t>	</a:t>
            </a:r>
          </a:p>
          <a:p>
            <a:r>
              <a:rPr lang="es-MX" b="1" dirty="0"/>
              <a:t>10:30-12:00</a:t>
            </a:r>
          </a:p>
          <a:p>
            <a:r>
              <a:rPr lang="es-MX" b="1" dirty="0" err="1"/>
              <a:t>Parallel</a:t>
            </a:r>
            <a:r>
              <a:rPr lang="es-MX" b="1" dirty="0"/>
              <a:t> </a:t>
            </a:r>
            <a:r>
              <a:rPr lang="es-MX" b="1" dirty="0" err="1"/>
              <a:t>sessions</a:t>
            </a:r>
            <a:r>
              <a:rPr lang="es-MX" b="1" dirty="0"/>
              <a:t> </a:t>
            </a:r>
            <a:r>
              <a:rPr lang="en-US" b="1" dirty="0"/>
              <a:t>3.C. </a:t>
            </a:r>
          </a:p>
          <a:p>
            <a:r>
              <a:rPr lang="en-US" b="1" dirty="0"/>
              <a:t>International statistics: Beyond the simple collation of national official statistics </a:t>
            </a:r>
            <a:r>
              <a:rPr lang="en-US" dirty="0"/>
              <a:t>	</a:t>
            </a:r>
          </a:p>
          <a:p>
            <a:r>
              <a:rPr lang="es-MX" i="1" dirty="0" err="1"/>
              <a:t>Organiser</a:t>
            </a:r>
            <a:r>
              <a:rPr lang="es-MX" i="1" dirty="0"/>
              <a:t>: </a:t>
            </a:r>
            <a:r>
              <a:rPr lang="es-MX" dirty="0"/>
              <a:t>CCSA </a:t>
            </a:r>
          </a:p>
          <a:p>
            <a:r>
              <a:rPr lang="es-MX" i="1" dirty="0" err="1"/>
              <a:t>Chair</a:t>
            </a:r>
            <a:r>
              <a:rPr lang="es-MX" i="1" dirty="0"/>
              <a:t>: </a:t>
            </a:r>
            <a:r>
              <a:rPr lang="es-MX" dirty="0"/>
              <a:t>Stefan </a:t>
            </a:r>
            <a:r>
              <a:rPr lang="es-MX" dirty="0" err="1"/>
              <a:t>Schweinfest</a:t>
            </a:r>
            <a:r>
              <a:rPr lang="es-MX" dirty="0"/>
              <a:t> (UNSD) </a:t>
            </a:r>
          </a:p>
          <a:p>
            <a:r>
              <a:rPr lang="es-MX" i="1" dirty="0"/>
              <a:t>Panel: </a:t>
            </a:r>
            <a:r>
              <a:rPr lang="es-MX" i="1" dirty="0" err="1"/>
              <a:t>Martine</a:t>
            </a:r>
            <a:r>
              <a:rPr lang="es-MX" i="1" dirty="0"/>
              <a:t> Durand (OECD), Angela Me (UNODC), Julio Santaella (INEGI, </a:t>
            </a:r>
            <a:r>
              <a:rPr lang="es-MX" i="1" dirty="0" err="1"/>
              <a:t>Mexico</a:t>
            </a:r>
            <a:r>
              <a:rPr lang="es-MX" i="1" dirty="0"/>
              <a:t>) </a:t>
            </a:r>
            <a:r>
              <a:rPr lang="es-MX" i="1" dirty="0" err="1"/>
              <a:t>panellists</a:t>
            </a:r>
            <a:r>
              <a:rPr lang="es-MX" dirty="0"/>
              <a:t>	</a:t>
            </a:r>
          </a:p>
          <a:p>
            <a:endParaRPr lang="en-US" dirty="0"/>
          </a:p>
          <a:p>
            <a:r>
              <a:rPr lang="en-US" dirty="0"/>
              <a:t>The session will focus on the value of international statistics to respond to regional and global policy needs and the challenges faced by international </a:t>
            </a:r>
            <a:r>
              <a:rPr lang="en-US" dirty="0" err="1"/>
              <a:t>organisations</a:t>
            </a:r>
            <a:r>
              <a:rPr lang="en-US" dirty="0"/>
              <a:t> to provide internationally comparable data and indicators that are of high quality, transparent and relevant to their constituencies. Presentations and discussion will cover the perspectives of national statistical offices and international </a:t>
            </a:r>
            <a:r>
              <a:rPr lang="en-US" dirty="0" err="1"/>
              <a:t>organisations</a:t>
            </a:r>
            <a:r>
              <a:rPr lang="en-US" dirty="0"/>
              <a:t> on the use of national official data in international statistics and adjustments or estimates that international </a:t>
            </a:r>
            <a:r>
              <a:rPr lang="en-US" dirty="0" err="1"/>
              <a:t>organisations</a:t>
            </a:r>
            <a:r>
              <a:rPr lang="en-US" dirty="0"/>
              <a:t> may make to ensure comparability and consistency. 	</a:t>
            </a:r>
          </a:p>
          <a:p>
            <a:endParaRPr lang="es-MX" dirty="0"/>
          </a:p>
        </p:txBody>
      </p:sp>
      <p:sp>
        <p:nvSpPr>
          <p:cNvPr id="4" name="Marcador de número de diapositiva 3"/>
          <p:cNvSpPr>
            <a:spLocks noGrp="1"/>
          </p:cNvSpPr>
          <p:nvPr>
            <p:ph type="sldNum" sz="quarter" idx="10"/>
          </p:nvPr>
        </p:nvSpPr>
        <p:spPr/>
        <p:txBody>
          <a:bodyPr/>
          <a:lstStyle/>
          <a:p>
            <a:fld id="{702F9A29-BD5D-4454-AEF7-90E18F147726}" type="slidenum">
              <a:rPr lang="x-none" smtClean="0"/>
              <a:t>1</a:t>
            </a:fld>
            <a:endParaRPr lang="x-none"/>
          </a:p>
        </p:txBody>
      </p:sp>
    </p:spTree>
    <p:extLst>
      <p:ext uri="{BB962C8B-B14F-4D97-AF65-F5344CB8AC3E}">
        <p14:creationId xmlns:p14="http://schemas.microsoft.com/office/powerpoint/2010/main" val="209071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x-non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F9A29-BD5D-4454-AEF7-90E18F1477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3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702F9A29-BD5D-4454-AEF7-90E18F147726}" type="slidenum">
              <a:rPr lang="x-none" smtClean="0"/>
              <a:t>16</a:t>
            </a:fld>
            <a:endParaRPr lang="x-none"/>
          </a:p>
        </p:txBody>
      </p:sp>
    </p:spTree>
    <p:extLst>
      <p:ext uri="{BB962C8B-B14F-4D97-AF65-F5344CB8AC3E}">
        <p14:creationId xmlns:p14="http://schemas.microsoft.com/office/powerpoint/2010/main" val="292100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20 </a:t>
            </a:r>
            <a:r>
              <a:rPr lang="es-MX" b="1" dirty="0" err="1"/>
              <a:t>September</a:t>
            </a:r>
            <a:r>
              <a:rPr lang="es-MX" b="1" dirty="0"/>
              <a:t> 2018 </a:t>
            </a:r>
            <a:r>
              <a:rPr lang="es-MX" dirty="0"/>
              <a:t>	</a:t>
            </a:r>
          </a:p>
          <a:p>
            <a:r>
              <a:rPr lang="es-MX" b="1" dirty="0"/>
              <a:t>10:30-12:00</a:t>
            </a:r>
          </a:p>
          <a:p>
            <a:r>
              <a:rPr lang="es-MX" b="1" dirty="0" err="1"/>
              <a:t>Parallel</a:t>
            </a:r>
            <a:r>
              <a:rPr lang="es-MX" b="1" dirty="0"/>
              <a:t> </a:t>
            </a:r>
            <a:r>
              <a:rPr lang="es-MX" b="1" dirty="0" err="1"/>
              <a:t>sessions</a:t>
            </a:r>
            <a:r>
              <a:rPr lang="es-MX" b="1" dirty="0"/>
              <a:t> </a:t>
            </a:r>
            <a:r>
              <a:rPr lang="en-US" b="1" dirty="0"/>
              <a:t>3.C. </a:t>
            </a:r>
          </a:p>
          <a:p>
            <a:r>
              <a:rPr lang="en-US" b="1" dirty="0"/>
              <a:t>International statistics: Beyond the simple collation of national official statistics </a:t>
            </a:r>
            <a:r>
              <a:rPr lang="en-US" dirty="0"/>
              <a:t>	</a:t>
            </a:r>
          </a:p>
          <a:p>
            <a:r>
              <a:rPr lang="es-MX" i="1" dirty="0" err="1"/>
              <a:t>Organiser</a:t>
            </a:r>
            <a:r>
              <a:rPr lang="es-MX" i="1" dirty="0"/>
              <a:t>: </a:t>
            </a:r>
            <a:r>
              <a:rPr lang="es-MX" dirty="0"/>
              <a:t>CCSA </a:t>
            </a:r>
          </a:p>
          <a:p>
            <a:r>
              <a:rPr lang="es-MX" i="1" dirty="0" err="1"/>
              <a:t>Chair</a:t>
            </a:r>
            <a:r>
              <a:rPr lang="es-MX" i="1" dirty="0"/>
              <a:t>: </a:t>
            </a:r>
            <a:r>
              <a:rPr lang="es-MX" dirty="0"/>
              <a:t>Stefan </a:t>
            </a:r>
            <a:r>
              <a:rPr lang="es-MX" dirty="0" err="1"/>
              <a:t>Schweinfest</a:t>
            </a:r>
            <a:r>
              <a:rPr lang="es-MX" dirty="0"/>
              <a:t> (UNSD) </a:t>
            </a:r>
          </a:p>
          <a:p>
            <a:r>
              <a:rPr lang="es-MX" i="1" dirty="0"/>
              <a:t>Panel: </a:t>
            </a:r>
            <a:r>
              <a:rPr lang="es-MX" i="1" dirty="0" err="1"/>
              <a:t>Martine</a:t>
            </a:r>
            <a:r>
              <a:rPr lang="es-MX" i="1" dirty="0"/>
              <a:t> Durand (OECD), Angela Me (UNODC), Julio Santaella (INEGI, </a:t>
            </a:r>
            <a:r>
              <a:rPr lang="es-MX" i="1" dirty="0" err="1"/>
              <a:t>Mexico</a:t>
            </a:r>
            <a:r>
              <a:rPr lang="es-MX" i="1" dirty="0"/>
              <a:t>) </a:t>
            </a:r>
            <a:r>
              <a:rPr lang="es-MX" i="1" dirty="0" err="1"/>
              <a:t>panellists</a:t>
            </a:r>
            <a:r>
              <a:rPr lang="es-MX" i="1" dirty="0"/>
              <a:t> (</a:t>
            </a:r>
            <a:r>
              <a:rPr lang="es-MX" i="1" dirty="0" err="1">
                <a:highlight>
                  <a:srgbClr val="FFFF00"/>
                </a:highlight>
              </a:rPr>
              <a:t>tbc</a:t>
            </a:r>
            <a:r>
              <a:rPr lang="es-MX" i="1" dirty="0"/>
              <a:t>) </a:t>
            </a:r>
            <a:r>
              <a:rPr lang="es-MX" dirty="0"/>
              <a:t>	</a:t>
            </a:r>
          </a:p>
          <a:p>
            <a:endParaRPr lang="en-US" dirty="0"/>
          </a:p>
          <a:p>
            <a:r>
              <a:rPr lang="en-US" dirty="0"/>
              <a:t>The session will focus on the value of international statistics to respond to regional and global policy needs and the challenges faced by international </a:t>
            </a:r>
            <a:r>
              <a:rPr lang="en-US" dirty="0" err="1"/>
              <a:t>organisations</a:t>
            </a:r>
            <a:r>
              <a:rPr lang="en-US" dirty="0"/>
              <a:t> to provide internationally comparable data and indicators that are of high quality, transparent and relevant to their constituencies. Presentations and discussion will cover the perspectives of national statistical offices and international </a:t>
            </a:r>
            <a:r>
              <a:rPr lang="en-US" dirty="0" err="1"/>
              <a:t>organisations</a:t>
            </a:r>
            <a:r>
              <a:rPr lang="en-US" dirty="0"/>
              <a:t> on the use of national official data in international statistics and adjustments or estimates that international </a:t>
            </a:r>
            <a:r>
              <a:rPr lang="en-US" dirty="0" err="1"/>
              <a:t>organisations</a:t>
            </a:r>
            <a:r>
              <a:rPr lang="en-US" dirty="0"/>
              <a:t> may make to ensure comparability and consistency. 	</a:t>
            </a:r>
          </a:p>
          <a:p>
            <a:endParaRPr lang="es-MX" dirty="0"/>
          </a:p>
        </p:txBody>
      </p:sp>
      <p:sp>
        <p:nvSpPr>
          <p:cNvPr id="4" name="Marcador de número de diapositiva 3"/>
          <p:cNvSpPr>
            <a:spLocks noGrp="1"/>
          </p:cNvSpPr>
          <p:nvPr>
            <p:ph type="sldNum" sz="quarter" idx="10"/>
          </p:nvPr>
        </p:nvSpPr>
        <p:spPr/>
        <p:txBody>
          <a:bodyPr/>
          <a:lstStyle/>
          <a:p>
            <a:fld id="{702F9A29-BD5D-4454-AEF7-90E18F147726}" type="slidenum">
              <a:rPr lang="x-none" smtClean="0"/>
              <a:t>17</a:t>
            </a:fld>
            <a:endParaRPr lang="x-none"/>
          </a:p>
        </p:txBody>
      </p:sp>
    </p:spTree>
    <p:extLst>
      <p:ext uri="{BB962C8B-B14F-4D97-AF65-F5344CB8AC3E}">
        <p14:creationId xmlns:p14="http://schemas.microsoft.com/office/powerpoint/2010/main" val="105478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x-non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F9A29-BD5D-4454-AEF7-90E18F1477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59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x-non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F9A29-BD5D-4454-AEF7-90E18F1477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07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x-non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F9A29-BD5D-4454-AEF7-90E18F1477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49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x-non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F9A29-BD5D-4454-AEF7-90E18F1477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7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x-non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F9A29-BD5D-4454-AEF7-90E18F1477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6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The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United</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Nations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Office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against</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Drugs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and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Crime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(UNODC),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collects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on</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yearly</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basis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the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United</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Nations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Survey</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on</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Crime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Trends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and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the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Operations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of</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Criminal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Justice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Systems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(UN-CTS), in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which</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INEGI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provides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statistics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on</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police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forces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public</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prosecution</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the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Criminal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Justice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System</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and data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from</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crime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victimization</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and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corruption</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surveys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in Mexico,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collected</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through</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the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Government</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and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Justice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Censuses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and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Surveys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a:t>
            </a:r>
            <a:endParaRPr kumimoji="0" lang="x-none"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b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b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The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UN-CTS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is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also</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the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vehicle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that</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UNODC uses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to</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collect</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data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for</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the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SDG 16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indicators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on</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crime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violence</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and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corruption</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UNODC has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published</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this</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data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for</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2016,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including</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data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for</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Mexico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provided</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s-MX"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mn-cs"/>
              </a:rPr>
              <a:t>by</a:t>
            </a:r>
            <a:r>
              <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INEGI.</a:t>
            </a:r>
            <a:endParaRPr kumimoji="0" lang="x-none"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F9A29-BD5D-4454-AEF7-90E18F1477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18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x-non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F9A29-BD5D-4454-AEF7-90E18F1477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003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x-non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F9A29-BD5D-4454-AEF7-90E18F1477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94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3545F6-F5B3-4085-8DAD-877118C7AEBF}"/>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xmlns="" id="{AAD6BE17-F3AE-40B4-AB16-F546BB9C15F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xmlns="" id="{904D6FE7-CFE0-4946-BFBB-F5C2B31F1540}"/>
              </a:ext>
            </a:extLst>
          </p:cNvPr>
          <p:cNvSpPr>
            <a:spLocks noGrp="1"/>
          </p:cNvSpPr>
          <p:nvPr>
            <p:ph type="dt" sz="half" idx="10"/>
          </p:nvPr>
        </p:nvSpPr>
        <p:spPr/>
        <p:txBody>
          <a:bodyPr/>
          <a:lstStyle/>
          <a:p>
            <a:fld id="{5E1B783B-53C7-44A1-A13B-1FA6341A84E6}" type="datetimeFigureOut">
              <a:rPr lang="x-none" smtClean="0"/>
              <a:t>18-Sep-2018</a:t>
            </a:fld>
            <a:endParaRPr lang="x-none"/>
          </a:p>
        </p:txBody>
      </p:sp>
      <p:sp>
        <p:nvSpPr>
          <p:cNvPr id="5" name="Marcador de pie de página 4">
            <a:extLst>
              <a:ext uri="{FF2B5EF4-FFF2-40B4-BE49-F238E27FC236}">
                <a16:creationId xmlns:a16="http://schemas.microsoft.com/office/drawing/2014/main" xmlns="" id="{EA20E4F3-1A2E-498F-B87F-440BD8870E85}"/>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xmlns="" id="{E8CF795F-7C46-4ED4-8D7E-E6B71F0EAA02}"/>
              </a:ext>
            </a:extLst>
          </p:cNvPr>
          <p:cNvSpPr>
            <a:spLocks noGrp="1"/>
          </p:cNvSpPr>
          <p:nvPr>
            <p:ph type="sldNum" sz="quarter" idx="12"/>
          </p:nvPr>
        </p:nvSpPr>
        <p:spPr/>
        <p:txBody>
          <a:bodyPr/>
          <a:lstStyle/>
          <a:p>
            <a:fld id="{B7090475-2D16-4B5C-B8A6-C808E0D12D5E}" type="slidenum">
              <a:rPr lang="x-none" smtClean="0"/>
              <a:t>‹#›</a:t>
            </a:fld>
            <a:endParaRPr lang="x-none"/>
          </a:p>
        </p:txBody>
      </p:sp>
    </p:spTree>
    <p:extLst>
      <p:ext uri="{BB962C8B-B14F-4D97-AF65-F5344CB8AC3E}">
        <p14:creationId xmlns:p14="http://schemas.microsoft.com/office/powerpoint/2010/main" val="9414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3DEC29-2FD1-4788-A85F-24DA42A934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xmlns="" id="{EBE7CA10-4943-4985-AC8E-4CBA3E4DB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EA5963BE-F63D-455F-9B73-83612C73B8F9}"/>
              </a:ext>
            </a:extLst>
          </p:cNvPr>
          <p:cNvSpPr>
            <a:spLocks noGrp="1"/>
          </p:cNvSpPr>
          <p:nvPr>
            <p:ph type="dt" sz="half" idx="10"/>
          </p:nvPr>
        </p:nvSpPr>
        <p:spPr/>
        <p:txBody>
          <a:bodyPr/>
          <a:lstStyle/>
          <a:p>
            <a:fld id="{5E1B783B-53C7-44A1-A13B-1FA6341A84E6}" type="datetimeFigureOut">
              <a:rPr lang="x-none" smtClean="0"/>
              <a:t>18-Sep-2018</a:t>
            </a:fld>
            <a:endParaRPr lang="x-none"/>
          </a:p>
        </p:txBody>
      </p:sp>
      <p:sp>
        <p:nvSpPr>
          <p:cNvPr id="5" name="Marcador de pie de página 4">
            <a:extLst>
              <a:ext uri="{FF2B5EF4-FFF2-40B4-BE49-F238E27FC236}">
                <a16:creationId xmlns:a16="http://schemas.microsoft.com/office/drawing/2014/main" xmlns="" id="{EB6BC0A3-563C-4520-8738-D1877D7CC2A7}"/>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xmlns="" id="{4B66487F-DE62-445D-B880-DA99AA37469A}"/>
              </a:ext>
            </a:extLst>
          </p:cNvPr>
          <p:cNvSpPr>
            <a:spLocks noGrp="1"/>
          </p:cNvSpPr>
          <p:nvPr>
            <p:ph type="sldNum" sz="quarter" idx="12"/>
          </p:nvPr>
        </p:nvSpPr>
        <p:spPr/>
        <p:txBody>
          <a:bodyPr/>
          <a:lstStyle/>
          <a:p>
            <a:fld id="{B7090475-2D16-4B5C-B8A6-C808E0D12D5E}" type="slidenum">
              <a:rPr lang="x-none" smtClean="0"/>
              <a:t>‹#›</a:t>
            </a:fld>
            <a:endParaRPr lang="x-none"/>
          </a:p>
        </p:txBody>
      </p:sp>
      <p:sp>
        <p:nvSpPr>
          <p:cNvPr id="7" name="Marco 6">
            <a:extLst>
              <a:ext uri="{FF2B5EF4-FFF2-40B4-BE49-F238E27FC236}">
                <a16:creationId xmlns:a16="http://schemas.microsoft.com/office/drawing/2014/main" xmlns="" id="{EA7EBED6-9FC6-4F6C-99B3-F39E88089E1F}"/>
              </a:ext>
            </a:extLst>
          </p:cNvPr>
          <p:cNvSpPr/>
          <p:nvPr userDrawn="1"/>
        </p:nvSpPr>
        <p:spPr>
          <a:xfrm>
            <a:off x="0" y="0"/>
            <a:ext cx="12192000" cy="6858000"/>
          </a:xfrm>
          <a:prstGeom prst="frame">
            <a:avLst>
              <a:gd name="adj1" fmla="val 563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pic>
        <p:nvPicPr>
          <p:cNvPr id="8" name="Imagen 7">
            <a:extLst>
              <a:ext uri="{FF2B5EF4-FFF2-40B4-BE49-F238E27FC236}">
                <a16:creationId xmlns:a16="http://schemas.microsoft.com/office/drawing/2014/main" xmlns="" id="{401821FC-FDA9-42B3-89F9-51A909084A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3972" y="6521364"/>
            <a:ext cx="504056" cy="308142"/>
          </a:xfrm>
          <a:prstGeom prst="rect">
            <a:avLst/>
          </a:prstGeom>
        </p:spPr>
      </p:pic>
      <p:sp>
        <p:nvSpPr>
          <p:cNvPr id="9" name="Marcador de número de diapositiva 5">
            <a:extLst>
              <a:ext uri="{FF2B5EF4-FFF2-40B4-BE49-F238E27FC236}">
                <a16:creationId xmlns:a16="http://schemas.microsoft.com/office/drawing/2014/main" xmlns="" id="{5DB9800D-A754-4C46-9E18-13AADA7955B1}"/>
              </a:ext>
            </a:extLst>
          </p:cNvPr>
          <p:cNvSpPr txBox="1">
            <a:spLocks/>
          </p:cNvSpPr>
          <p:nvPr userDrawn="1"/>
        </p:nvSpPr>
        <p:spPr>
          <a:xfrm>
            <a:off x="8801100" y="6464381"/>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186ACC-53F2-4D69-867B-E17E05AA35F2}" type="slidenum">
              <a:rPr lang="es-MX" smtClean="0"/>
              <a:pPr/>
              <a:t>‹#›</a:t>
            </a:fld>
            <a:endParaRPr lang="es-MX"/>
          </a:p>
        </p:txBody>
      </p:sp>
    </p:spTree>
    <p:extLst>
      <p:ext uri="{BB962C8B-B14F-4D97-AF65-F5344CB8AC3E}">
        <p14:creationId xmlns:p14="http://schemas.microsoft.com/office/powerpoint/2010/main" val="388316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DDE769B6-E730-46B2-8DDD-F9C031D940A7}"/>
              </a:ext>
            </a:extLst>
          </p:cNvPr>
          <p:cNvSpPr>
            <a:spLocks noGrp="1"/>
          </p:cNvSpPr>
          <p:nvPr>
            <p:ph type="dt" sz="half" idx="10"/>
          </p:nvPr>
        </p:nvSpPr>
        <p:spPr/>
        <p:txBody>
          <a:bodyPr/>
          <a:lstStyle/>
          <a:p>
            <a:fld id="{5E1B783B-53C7-44A1-A13B-1FA6341A84E6}" type="datetimeFigureOut">
              <a:rPr lang="x-none" smtClean="0"/>
              <a:t>18-Sep-2018</a:t>
            </a:fld>
            <a:endParaRPr lang="x-none"/>
          </a:p>
        </p:txBody>
      </p:sp>
      <p:sp>
        <p:nvSpPr>
          <p:cNvPr id="4" name="Marcador de pie de página 3">
            <a:extLst>
              <a:ext uri="{FF2B5EF4-FFF2-40B4-BE49-F238E27FC236}">
                <a16:creationId xmlns:a16="http://schemas.microsoft.com/office/drawing/2014/main" xmlns="" id="{ADE1CA4A-BE9B-4730-BDF2-0E8A17EE3943}"/>
              </a:ext>
            </a:extLst>
          </p:cNvPr>
          <p:cNvSpPr>
            <a:spLocks noGrp="1"/>
          </p:cNvSpPr>
          <p:nvPr>
            <p:ph type="ftr" sz="quarter" idx="11"/>
          </p:nvPr>
        </p:nvSpPr>
        <p:spPr/>
        <p:txBody>
          <a:bodyPr/>
          <a:lstStyle/>
          <a:p>
            <a:endParaRPr lang="x-none"/>
          </a:p>
        </p:txBody>
      </p:sp>
      <p:sp>
        <p:nvSpPr>
          <p:cNvPr id="5" name="Marcador de número de diapositiva 4">
            <a:extLst>
              <a:ext uri="{FF2B5EF4-FFF2-40B4-BE49-F238E27FC236}">
                <a16:creationId xmlns:a16="http://schemas.microsoft.com/office/drawing/2014/main" xmlns="" id="{7534FD54-DE8F-4334-B8F5-4B05D3A9507C}"/>
              </a:ext>
            </a:extLst>
          </p:cNvPr>
          <p:cNvSpPr>
            <a:spLocks noGrp="1"/>
          </p:cNvSpPr>
          <p:nvPr>
            <p:ph type="sldNum" sz="quarter" idx="12"/>
          </p:nvPr>
        </p:nvSpPr>
        <p:spPr/>
        <p:txBody>
          <a:bodyPr/>
          <a:lstStyle/>
          <a:p>
            <a:fld id="{B7090475-2D16-4B5C-B8A6-C808E0D12D5E}" type="slidenum">
              <a:rPr lang="x-none" smtClean="0"/>
              <a:t>‹#›</a:t>
            </a:fld>
            <a:endParaRPr lang="x-none"/>
          </a:p>
        </p:txBody>
      </p:sp>
      <p:sp>
        <p:nvSpPr>
          <p:cNvPr id="6" name="Marco 5">
            <a:extLst>
              <a:ext uri="{FF2B5EF4-FFF2-40B4-BE49-F238E27FC236}">
                <a16:creationId xmlns:a16="http://schemas.microsoft.com/office/drawing/2014/main" xmlns="" id="{16591826-A662-4674-8C94-A7D528AC7BFD}"/>
              </a:ext>
            </a:extLst>
          </p:cNvPr>
          <p:cNvSpPr/>
          <p:nvPr userDrawn="1"/>
        </p:nvSpPr>
        <p:spPr>
          <a:xfrm>
            <a:off x="0" y="0"/>
            <a:ext cx="12192000" cy="6858000"/>
          </a:xfrm>
          <a:prstGeom prst="frame">
            <a:avLst>
              <a:gd name="adj1" fmla="val 563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pic>
        <p:nvPicPr>
          <p:cNvPr id="7" name="Imagen 6">
            <a:extLst>
              <a:ext uri="{FF2B5EF4-FFF2-40B4-BE49-F238E27FC236}">
                <a16:creationId xmlns:a16="http://schemas.microsoft.com/office/drawing/2014/main" xmlns="" id="{5546BB73-426D-4D39-BCAD-25124C1BB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3972" y="6521364"/>
            <a:ext cx="504056" cy="308142"/>
          </a:xfrm>
          <a:prstGeom prst="rect">
            <a:avLst/>
          </a:prstGeom>
        </p:spPr>
      </p:pic>
      <p:sp>
        <p:nvSpPr>
          <p:cNvPr id="8" name="Marcador de número de diapositiva 5">
            <a:extLst>
              <a:ext uri="{FF2B5EF4-FFF2-40B4-BE49-F238E27FC236}">
                <a16:creationId xmlns:a16="http://schemas.microsoft.com/office/drawing/2014/main" xmlns="" id="{BAB84387-2771-45A7-BF66-5E75EDCF3394}"/>
              </a:ext>
            </a:extLst>
          </p:cNvPr>
          <p:cNvSpPr txBox="1">
            <a:spLocks/>
          </p:cNvSpPr>
          <p:nvPr userDrawn="1"/>
        </p:nvSpPr>
        <p:spPr>
          <a:xfrm>
            <a:off x="8801100" y="6464381"/>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186ACC-53F2-4D69-867B-E17E05AA35F2}" type="slidenum">
              <a:rPr lang="es-MX" smtClean="0"/>
              <a:pPr/>
              <a:t>‹#›</a:t>
            </a:fld>
            <a:endParaRPr lang="es-MX"/>
          </a:p>
        </p:txBody>
      </p:sp>
    </p:spTree>
    <p:extLst>
      <p:ext uri="{BB962C8B-B14F-4D97-AF65-F5344CB8AC3E}">
        <p14:creationId xmlns:p14="http://schemas.microsoft.com/office/powerpoint/2010/main" val="331588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60B3DF-AA5E-4D36-B9DF-7F920931126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x-none"/>
          </a:p>
        </p:txBody>
      </p:sp>
      <p:sp>
        <p:nvSpPr>
          <p:cNvPr id="3" name="Subtítulo 2">
            <a:extLst>
              <a:ext uri="{FF2B5EF4-FFF2-40B4-BE49-F238E27FC236}">
                <a16:creationId xmlns:a16="http://schemas.microsoft.com/office/drawing/2014/main" xmlns="" id="{4DE48F07-1C12-4892-BC89-FA8DFA338C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x-none"/>
          </a:p>
        </p:txBody>
      </p:sp>
      <p:sp>
        <p:nvSpPr>
          <p:cNvPr id="4" name="Marcador de fecha 3">
            <a:extLst>
              <a:ext uri="{FF2B5EF4-FFF2-40B4-BE49-F238E27FC236}">
                <a16:creationId xmlns:a16="http://schemas.microsoft.com/office/drawing/2014/main" xmlns="" id="{856D8081-8765-4F85-9330-1BEC9A18FC86}"/>
              </a:ext>
            </a:extLst>
          </p:cNvPr>
          <p:cNvSpPr>
            <a:spLocks noGrp="1"/>
          </p:cNvSpPr>
          <p:nvPr>
            <p:ph type="dt" sz="half" idx="10"/>
          </p:nvPr>
        </p:nvSpPr>
        <p:spPr/>
        <p:txBody>
          <a:bodyPr/>
          <a:lstStyle/>
          <a:p>
            <a:fld id="{5E1B783B-53C7-44A1-A13B-1FA6341A84E6}" type="datetimeFigureOut">
              <a:rPr lang="x-none" smtClean="0"/>
              <a:t>18-Sep-2018</a:t>
            </a:fld>
            <a:endParaRPr lang="x-none"/>
          </a:p>
        </p:txBody>
      </p:sp>
      <p:sp>
        <p:nvSpPr>
          <p:cNvPr id="5" name="Marcador de pie de página 4">
            <a:extLst>
              <a:ext uri="{FF2B5EF4-FFF2-40B4-BE49-F238E27FC236}">
                <a16:creationId xmlns:a16="http://schemas.microsoft.com/office/drawing/2014/main" xmlns="" id="{FD5B6D79-B8AD-45C9-826F-1EAF8416DC2F}"/>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xmlns="" id="{E48ABE9F-FA12-4A46-9BBC-B578B459F57A}"/>
              </a:ext>
            </a:extLst>
          </p:cNvPr>
          <p:cNvSpPr>
            <a:spLocks noGrp="1"/>
          </p:cNvSpPr>
          <p:nvPr>
            <p:ph type="sldNum" sz="quarter" idx="12"/>
          </p:nvPr>
        </p:nvSpPr>
        <p:spPr/>
        <p:txBody>
          <a:bodyPr/>
          <a:lstStyle/>
          <a:p>
            <a:fld id="{B7090475-2D16-4B5C-B8A6-C808E0D12D5E}" type="slidenum">
              <a:rPr lang="x-none" smtClean="0"/>
              <a:t>‹#›</a:t>
            </a:fld>
            <a:endParaRPr lang="x-none"/>
          </a:p>
        </p:txBody>
      </p:sp>
    </p:spTree>
    <p:extLst>
      <p:ext uri="{BB962C8B-B14F-4D97-AF65-F5344CB8AC3E}">
        <p14:creationId xmlns:p14="http://schemas.microsoft.com/office/powerpoint/2010/main" val="4275755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FAEE416F-B86D-4B5B-97FB-108143DFD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xmlns="" id="{26D0962A-83D2-4261-9DE9-11E12B248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xmlns="" id="{3FA74236-3E8E-4507-A71C-470E2C8D6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B783B-53C7-44A1-A13B-1FA6341A84E6}" type="datetimeFigureOut">
              <a:rPr lang="x-none" smtClean="0"/>
              <a:t>18-Sep-2018</a:t>
            </a:fld>
            <a:endParaRPr lang="x-none"/>
          </a:p>
        </p:txBody>
      </p:sp>
      <p:sp>
        <p:nvSpPr>
          <p:cNvPr id="5" name="Marcador de pie de página 4">
            <a:extLst>
              <a:ext uri="{FF2B5EF4-FFF2-40B4-BE49-F238E27FC236}">
                <a16:creationId xmlns:a16="http://schemas.microsoft.com/office/drawing/2014/main" xmlns="" id="{5DCC8E42-06B7-48FA-BAE0-090A4C186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Marcador de número de diapositiva 5">
            <a:extLst>
              <a:ext uri="{FF2B5EF4-FFF2-40B4-BE49-F238E27FC236}">
                <a16:creationId xmlns:a16="http://schemas.microsoft.com/office/drawing/2014/main" xmlns="" id="{94BD0EF0-2A10-42CD-82DD-60F01F1782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90475-2D16-4B5C-B8A6-C808E0D12D5E}" type="slidenum">
              <a:rPr lang="x-none" smtClean="0"/>
              <a:t>‹#›</a:t>
            </a:fld>
            <a:endParaRPr lang="x-none"/>
          </a:p>
        </p:txBody>
      </p:sp>
    </p:spTree>
    <p:extLst>
      <p:ext uri="{BB962C8B-B14F-4D97-AF65-F5344CB8AC3E}">
        <p14:creationId xmlns:p14="http://schemas.microsoft.com/office/powerpoint/2010/main" val="266603905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png"/><Relationship Id="rId1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0.sv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4.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8.svg"/><Relationship Id="rId19"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png"/><Relationship Id="rId1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0.svg"/><Relationship Id="rId17" Type="http://schemas.openxmlformats.org/officeDocument/2006/relationships/image" Target="../media/image10.png"/><Relationship Id="rId2" Type="http://schemas.openxmlformats.org/officeDocument/2006/relationships/notesSlide" Target="../notesSlides/notesSlide1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4.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8.svg"/><Relationship Id="rId19"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14.png"/><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xmlns="" id="{04AB2385-657C-4696-92FA-24494AB4E9D9}"/>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2162"/>
          <a:stretch/>
        </p:blipFill>
        <p:spPr>
          <a:xfrm>
            <a:off x="-33691" y="802327"/>
            <a:ext cx="12256171" cy="6055674"/>
          </a:xfrm>
          <a:prstGeom prst="rect">
            <a:avLst/>
          </a:prstGeom>
        </p:spPr>
      </p:pic>
      <p:sp>
        <p:nvSpPr>
          <p:cNvPr id="23" name="Rectángulo 22">
            <a:extLst>
              <a:ext uri="{FF2B5EF4-FFF2-40B4-BE49-F238E27FC236}">
                <a16:creationId xmlns:a16="http://schemas.microsoft.com/office/drawing/2014/main" xmlns="" id="{3960E0E2-AA7E-4B6A-9327-E12FDCF88C6F}"/>
              </a:ext>
            </a:extLst>
          </p:cNvPr>
          <p:cNvSpPr/>
          <p:nvPr/>
        </p:nvSpPr>
        <p:spPr>
          <a:xfrm>
            <a:off x="-63367" y="-34509"/>
            <a:ext cx="12255367" cy="131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xmlns="" id="{66758705-42C5-4774-8286-16A947A94D6E}"/>
              </a:ext>
            </a:extLst>
          </p:cNvPr>
          <p:cNvSpPr>
            <a:spLocks noGrp="1"/>
          </p:cNvSpPr>
          <p:nvPr>
            <p:ph type="ctrTitle"/>
          </p:nvPr>
        </p:nvSpPr>
        <p:spPr>
          <a:xfrm>
            <a:off x="0" y="1293041"/>
            <a:ext cx="7028047" cy="2029390"/>
          </a:xfrm>
          <a:solidFill>
            <a:srgbClr val="181717">
              <a:alpha val="50980"/>
            </a:srgbClr>
          </a:solidFill>
        </p:spPr>
        <p:txBody>
          <a:bodyPr>
            <a:noAutofit/>
          </a:bodyPr>
          <a:lstStyle/>
          <a:p>
            <a:r>
              <a:rPr lang="en-US" sz="4400" b="1" dirty="0">
                <a:solidFill>
                  <a:schemeClr val="bg1"/>
                </a:solidFill>
                <a:latin typeface="+mn-lt"/>
              </a:rPr>
              <a:t>The challenge of making comparable international statistics</a:t>
            </a:r>
            <a:endParaRPr lang="es-MX" sz="4400" b="1" dirty="0">
              <a:solidFill>
                <a:schemeClr val="bg1"/>
              </a:solidFill>
              <a:latin typeface="+mn-lt"/>
            </a:endParaRPr>
          </a:p>
        </p:txBody>
      </p:sp>
      <p:sp>
        <p:nvSpPr>
          <p:cNvPr id="3" name="Subtítulo 2">
            <a:extLst>
              <a:ext uri="{FF2B5EF4-FFF2-40B4-BE49-F238E27FC236}">
                <a16:creationId xmlns:a16="http://schemas.microsoft.com/office/drawing/2014/main" xmlns="" id="{B1F49936-AE52-444D-AB13-561D3570235D}"/>
              </a:ext>
            </a:extLst>
          </p:cNvPr>
          <p:cNvSpPr>
            <a:spLocks noGrp="1"/>
          </p:cNvSpPr>
          <p:nvPr>
            <p:ph type="subTitle" idx="1"/>
          </p:nvPr>
        </p:nvSpPr>
        <p:spPr>
          <a:xfrm>
            <a:off x="0" y="5685601"/>
            <a:ext cx="4928455" cy="1115154"/>
          </a:xfrm>
          <a:solidFill>
            <a:srgbClr val="181717">
              <a:alpha val="50980"/>
            </a:srgbClr>
          </a:solidFill>
        </p:spPr>
        <p:txBody>
          <a:bodyPr vert="horz" lIns="91440" tIns="45720" rIns="91440" bIns="45720" rtlCol="0" anchor="b">
            <a:noAutofit/>
          </a:bodyPr>
          <a:lstStyle/>
          <a:p>
            <a:pPr>
              <a:spcBef>
                <a:spcPct val="0"/>
              </a:spcBef>
            </a:pPr>
            <a:r>
              <a:rPr lang="en-US" dirty="0">
                <a:solidFill>
                  <a:schemeClr val="bg1"/>
                </a:solidFill>
                <a:ea typeface="+mj-ea"/>
                <a:cs typeface="+mj-cs"/>
              </a:rPr>
              <a:t>Julio A. Santaella</a:t>
            </a:r>
            <a:br>
              <a:rPr lang="en-US" dirty="0">
                <a:solidFill>
                  <a:schemeClr val="bg1"/>
                </a:solidFill>
                <a:ea typeface="+mj-ea"/>
                <a:cs typeface="+mj-cs"/>
              </a:rPr>
            </a:br>
            <a:r>
              <a:rPr lang="en-US" dirty="0">
                <a:solidFill>
                  <a:schemeClr val="bg1"/>
                </a:solidFill>
                <a:ea typeface="+mj-ea"/>
                <a:cs typeface="+mj-cs"/>
              </a:rPr>
              <a:t>President of INEGI </a:t>
            </a:r>
          </a:p>
          <a:p>
            <a:pPr>
              <a:spcBef>
                <a:spcPct val="0"/>
              </a:spcBef>
            </a:pPr>
            <a:r>
              <a:rPr lang="en-US" dirty="0">
                <a:solidFill>
                  <a:schemeClr val="bg1"/>
                </a:solidFill>
                <a:ea typeface="+mj-ea"/>
                <a:cs typeface="+mj-cs"/>
              </a:rPr>
              <a:t>September 20, 2018</a:t>
            </a:r>
            <a:endParaRPr lang="es-MX" dirty="0">
              <a:solidFill>
                <a:schemeClr val="bg1"/>
              </a:solidFill>
              <a:ea typeface="+mj-ea"/>
              <a:cs typeface="+mj-cs"/>
            </a:endParaRPr>
          </a:p>
        </p:txBody>
      </p:sp>
      <p:grpSp>
        <p:nvGrpSpPr>
          <p:cNvPr id="29" name="Grupo 28">
            <a:extLst>
              <a:ext uri="{FF2B5EF4-FFF2-40B4-BE49-F238E27FC236}">
                <a16:creationId xmlns:a16="http://schemas.microsoft.com/office/drawing/2014/main" xmlns="" id="{03EA03C4-AC5A-416D-ACA8-1039568E159B}"/>
              </a:ext>
            </a:extLst>
          </p:cNvPr>
          <p:cNvGrpSpPr/>
          <p:nvPr/>
        </p:nvGrpSpPr>
        <p:grpSpPr>
          <a:xfrm>
            <a:off x="5058624" y="4134328"/>
            <a:ext cx="1571727" cy="1319643"/>
            <a:chOff x="4906224" y="4088608"/>
            <a:chExt cx="1571727" cy="1319643"/>
          </a:xfrm>
        </p:grpSpPr>
        <p:sp>
          <p:nvSpPr>
            <p:cNvPr id="8" name="Forma libre: forma 7">
              <a:extLst>
                <a:ext uri="{FF2B5EF4-FFF2-40B4-BE49-F238E27FC236}">
                  <a16:creationId xmlns:a16="http://schemas.microsoft.com/office/drawing/2014/main" xmlns="" id="{0BD9F275-3E4D-43A1-9870-2298345F5A72}"/>
                </a:ext>
              </a:extLst>
            </p:cNvPr>
            <p:cNvSpPr/>
            <p:nvPr/>
          </p:nvSpPr>
          <p:spPr>
            <a:xfrm>
              <a:off x="4906224" y="4088608"/>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pic>
          <p:nvPicPr>
            <p:cNvPr id="13" name="Gráfico 12">
              <a:extLst>
                <a:ext uri="{FF2B5EF4-FFF2-40B4-BE49-F238E27FC236}">
                  <a16:creationId xmlns:a16="http://schemas.microsoft.com/office/drawing/2014/main" xmlns="" id="{95128E87-D240-4B73-A66C-BFFDE1E110B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266742" y="4333775"/>
              <a:ext cx="770903" cy="770903"/>
            </a:xfrm>
            <a:prstGeom prst="rect">
              <a:avLst/>
            </a:prstGeom>
          </p:spPr>
        </p:pic>
      </p:grpSp>
      <p:pic>
        <p:nvPicPr>
          <p:cNvPr id="16" name="Imagen 15" descr="Imagen que contiene texto&#10;&#10;Descripción generada con confianza alta">
            <a:extLst>
              <a:ext uri="{FF2B5EF4-FFF2-40B4-BE49-F238E27FC236}">
                <a16:creationId xmlns:a16="http://schemas.microsoft.com/office/drawing/2014/main" xmlns="" id="{F39ED2E4-C747-4794-B2FE-BF5E978DA4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39412" y="176071"/>
            <a:ext cx="1460834" cy="893043"/>
          </a:xfrm>
          <a:prstGeom prst="rect">
            <a:avLst/>
          </a:prstGeom>
          <a:noFill/>
        </p:spPr>
      </p:pic>
      <p:pic>
        <p:nvPicPr>
          <p:cNvPr id="17" name="Picture 2" descr="http://www.oecd.org/media/oecdorg/directorates/statisticsdirectorate/oecd-iaos2018/banner1140.jpg">
            <a:extLst>
              <a:ext uri="{FF2B5EF4-FFF2-40B4-BE49-F238E27FC236}">
                <a16:creationId xmlns:a16="http://schemas.microsoft.com/office/drawing/2014/main" xmlns="" id="{0888749B-EC9F-44B7-A9EA-E916B9119AA5}"/>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830" r="69772"/>
          <a:stretch/>
        </p:blipFill>
        <p:spPr bwMode="auto">
          <a:xfrm>
            <a:off x="191754" y="113923"/>
            <a:ext cx="2821527" cy="993719"/>
          </a:xfrm>
          <a:prstGeom prst="rect">
            <a:avLst/>
          </a:prstGeom>
          <a:noFill/>
          <a:extLst/>
        </p:spPr>
      </p:pic>
      <p:sp>
        <p:nvSpPr>
          <p:cNvPr id="19" name="Rectángulo 18">
            <a:extLst>
              <a:ext uri="{FF2B5EF4-FFF2-40B4-BE49-F238E27FC236}">
                <a16:creationId xmlns:a16="http://schemas.microsoft.com/office/drawing/2014/main" xmlns="" id="{DDE88E6C-C4F4-490D-BCE2-B324501C34C1}"/>
              </a:ext>
            </a:extLst>
          </p:cNvPr>
          <p:cNvSpPr/>
          <p:nvPr/>
        </p:nvSpPr>
        <p:spPr>
          <a:xfrm>
            <a:off x="3449050" y="236734"/>
            <a:ext cx="6263339" cy="100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i="1" dirty="0">
                <a:solidFill>
                  <a:schemeClr val="tx1"/>
                </a:solidFill>
                <a:cs typeface="Helvetica"/>
              </a:rPr>
              <a:t>“Statistics as a trusted source of information”</a:t>
            </a:r>
            <a:r>
              <a:rPr lang="en-US" i="1" dirty="0">
                <a:solidFill>
                  <a:schemeClr val="tx1"/>
                </a:solidFill>
                <a:cs typeface="Helvetica"/>
              </a:rPr>
              <a:t> </a:t>
            </a:r>
          </a:p>
          <a:p>
            <a:pPr lvl="0" algn="ctr">
              <a:defRPr/>
            </a:pPr>
            <a:r>
              <a:rPr lang="en-US" i="1" dirty="0">
                <a:solidFill>
                  <a:schemeClr val="tx1"/>
                </a:solidFill>
                <a:cs typeface="Helvetica"/>
              </a:rPr>
              <a:t>Parallel session 3C: </a:t>
            </a:r>
          </a:p>
          <a:p>
            <a:pPr lvl="0" algn="ctr">
              <a:defRPr/>
            </a:pPr>
            <a:r>
              <a:rPr lang="en-US" i="1" dirty="0">
                <a:solidFill>
                  <a:schemeClr val="tx1"/>
                </a:solidFill>
                <a:cs typeface="Helvetica"/>
              </a:rPr>
              <a:t>International statistics: Beyond the simple collation of national official statistics</a:t>
            </a:r>
          </a:p>
          <a:p>
            <a:pPr lvl="0" algn="ctr">
              <a:defRPr/>
            </a:pPr>
            <a:endParaRPr lang="en-US" b="1" i="1" dirty="0">
              <a:solidFill>
                <a:schemeClr val="tx1"/>
              </a:solidFill>
              <a:cs typeface="Helvetica"/>
            </a:endParaRPr>
          </a:p>
        </p:txBody>
      </p:sp>
      <p:grpSp>
        <p:nvGrpSpPr>
          <p:cNvPr id="30" name="Grupo 29">
            <a:extLst>
              <a:ext uri="{FF2B5EF4-FFF2-40B4-BE49-F238E27FC236}">
                <a16:creationId xmlns:a16="http://schemas.microsoft.com/office/drawing/2014/main" xmlns="" id="{F696178D-BD26-4727-AB41-A0415F76407F}"/>
              </a:ext>
            </a:extLst>
          </p:cNvPr>
          <p:cNvGrpSpPr/>
          <p:nvPr/>
        </p:nvGrpSpPr>
        <p:grpSpPr>
          <a:xfrm>
            <a:off x="6370217" y="3402331"/>
            <a:ext cx="1571727" cy="1319643"/>
            <a:chOff x="6263537" y="3310891"/>
            <a:chExt cx="1571727" cy="1319643"/>
          </a:xfrm>
        </p:grpSpPr>
        <p:sp>
          <p:nvSpPr>
            <p:cNvPr id="6" name="Forma libre: forma 5">
              <a:extLst>
                <a:ext uri="{FF2B5EF4-FFF2-40B4-BE49-F238E27FC236}">
                  <a16:creationId xmlns:a16="http://schemas.microsoft.com/office/drawing/2014/main" xmlns="" id="{A2FD2548-C3A2-4794-9D3F-41CE064FD8C7}"/>
                </a:ext>
              </a:extLst>
            </p:cNvPr>
            <p:cNvSpPr/>
            <p:nvPr/>
          </p:nvSpPr>
          <p:spPr>
            <a:xfrm>
              <a:off x="6263537" y="3310891"/>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pic>
          <p:nvPicPr>
            <p:cNvPr id="24" name="Gráfico 23">
              <a:extLst>
                <a:ext uri="{FF2B5EF4-FFF2-40B4-BE49-F238E27FC236}">
                  <a16:creationId xmlns:a16="http://schemas.microsoft.com/office/drawing/2014/main" xmlns="" id="{BEB1690B-4396-4A00-8780-8AF04C861BA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580720" y="3480923"/>
              <a:ext cx="938083" cy="938083"/>
            </a:xfrm>
            <a:prstGeom prst="rect">
              <a:avLst/>
            </a:prstGeom>
          </p:spPr>
        </p:pic>
      </p:grpSp>
      <p:grpSp>
        <p:nvGrpSpPr>
          <p:cNvPr id="33" name="Grupo 32">
            <a:extLst>
              <a:ext uri="{FF2B5EF4-FFF2-40B4-BE49-F238E27FC236}">
                <a16:creationId xmlns:a16="http://schemas.microsoft.com/office/drawing/2014/main" xmlns="" id="{FE5DAC68-E9CB-4C21-8C36-94C2CECD6CC4}"/>
              </a:ext>
            </a:extLst>
          </p:cNvPr>
          <p:cNvGrpSpPr/>
          <p:nvPr/>
        </p:nvGrpSpPr>
        <p:grpSpPr>
          <a:xfrm>
            <a:off x="8967685" y="4874420"/>
            <a:ext cx="1571727" cy="1319643"/>
            <a:chOff x="8967685" y="4874420"/>
            <a:chExt cx="1571727" cy="1319643"/>
          </a:xfrm>
        </p:grpSpPr>
        <p:sp>
          <p:nvSpPr>
            <p:cNvPr id="10" name="Forma libre: forma 9">
              <a:extLst>
                <a:ext uri="{FF2B5EF4-FFF2-40B4-BE49-F238E27FC236}">
                  <a16:creationId xmlns:a16="http://schemas.microsoft.com/office/drawing/2014/main" xmlns="" id="{1912A09F-7269-44F5-84EF-8255BB1D45E7}"/>
                </a:ext>
              </a:extLst>
            </p:cNvPr>
            <p:cNvSpPr/>
            <p:nvPr/>
          </p:nvSpPr>
          <p:spPr>
            <a:xfrm>
              <a:off x="8967685" y="4874420"/>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5" name="Gráfico 24">
              <a:extLst>
                <a:ext uri="{FF2B5EF4-FFF2-40B4-BE49-F238E27FC236}">
                  <a16:creationId xmlns:a16="http://schemas.microsoft.com/office/drawing/2014/main" xmlns="" id="{BE02B5B7-7B35-4BE5-9088-011523D35D72}"/>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281633" y="5031369"/>
              <a:ext cx="913349" cy="913349"/>
            </a:xfrm>
            <a:prstGeom prst="rect">
              <a:avLst/>
            </a:prstGeom>
          </p:spPr>
        </p:pic>
      </p:grpSp>
      <p:grpSp>
        <p:nvGrpSpPr>
          <p:cNvPr id="34" name="Grupo 33">
            <a:extLst>
              <a:ext uri="{FF2B5EF4-FFF2-40B4-BE49-F238E27FC236}">
                <a16:creationId xmlns:a16="http://schemas.microsoft.com/office/drawing/2014/main" xmlns="" id="{B6D6D0F7-6E72-48C7-90DC-DA865671D13B}"/>
              </a:ext>
            </a:extLst>
          </p:cNvPr>
          <p:cNvGrpSpPr/>
          <p:nvPr/>
        </p:nvGrpSpPr>
        <p:grpSpPr>
          <a:xfrm>
            <a:off x="10255466" y="5621180"/>
            <a:ext cx="1571727" cy="1319643"/>
            <a:chOff x="10301186" y="5651660"/>
            <a:chExt cx="1571727" cy="1319643"/>
          </a:xfrm>
        </p:grpSpPr>
        <p:sp>
          <p:nvSpPr>
            <p:cNvPr id="11" name="Forma libre: forma 10">
              <a:extLst>
                <a:ext uri="{FF2B5EF4-FFF2-40B4-BE49-F238E27FC236}">
                  <a16:creationId xmlns:a16="http://schemas.microsoft.com/office/drawing/2014/main" xmlns="" id="{1F5EC65A-B41F-4A95-963B-6E7A84C66C86}"/>
                </a:ext>
              </a:extLst>
            </p:cNvPr>
            <p:cNvSpPr/>
            <p:nvPr/>
          </p:nvSpPr>
          <p:spPr>
            <a:xfrm>
              <a:off x="10301186" y="5651660"/>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6" name="Gráfico 25">
              <a:extLst>
                <a:ext uri="{FF2B5EF4-FFF2-40B4-BE49-F238E27FC236}">
                  <a16:creationId xmlns:a16="http://schemas.microsoft.com/office/drawing/2014/main" xmlns="" id="{511CCCB8-9CA1-4DCE-96D3-AA4BAAA025E0}"/>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0716995" y="5870441"/>
              <a:ext cx="811488" cy="811488"/>
            </a:xfrm>
            <a:prstGeom prst="rect">
              <a:avLst/>
            </a:prstGeom>
          </p:spPr>
        </p:pic>
      </p:grpSp>
      <p:grpSp>
        <p:nvGrpSpPr>
          <p:cNvPr id="31" name="Grupo 30">
            <a:extLst>
              <a:ext uri="{FF2B5EF4-FFF2-40B4-BE49-F238E27FC236}">
                <a16:creationId xmlns:a16="http://schemas.microsoft.com/office/drawing/2014/main" xmlns="" id="{6EB7AE9F-15AC-49D4-AA97-20B3808C5E9A}"/>
              </a:ext>
            </a:extLst>
          </p:cNvPr>
          <p:cNvGrpSpPr/>
          <p:nvPr/>
        </p:nvGrpSpPr>
        <p:grpSpPr>
          <a:xfrm>
            <a:off x="6360692" y="4874420"/>
            <a:ext cx="1571727" cy="1319643"/>
            <a:chOff x="6254012" y="4874420"/>
            <a:chExt cx="1571727" cy="1319643"/>
          </a:xfrm>
        </p:grpSpPr>
        <p:sp>
          <p:nvSpPr>
            <p:cNvPr id="9" name="Forma libre: forma 8">
              <a:extLst>
                <a:ext uri="{FF2B5EF4-FFF2-40B4-BE49-F238E27FC236}">
                  <a16:creationId xmlns:a16="http://schemas.microsoft.com/office/drawing/2014/main" xmlns="" id="{E1FE396B-7975-4564-A4A2-3EFC5C098E5A}"/>
                </a:ext>
              </a:extLst>
            </p:cNvPr>
            <p:cNvSpPr/>
            <p:nvPr/>
          </p:nvSpPr>
          <p:spPr>
            <a:xfrm>
              <a:off x="6254012" y="4874420"/>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7" name="Gráfico 26">
              <a:extLst>
                <a:ext uri="{FF2B5EF4-FFF2-40B4-BE49-F238E27FC236}">
                  <a16:creationId xmlns:a16="http://schemas.microsoft.com/office/drawing/2014/main" xmlns="" id="{CB7FF65F-E5AD-40FA-BD6F-CBECA32D1D70}"/>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586833" y="5075742"/>
              <a:ext cx="900888" cy="822735"/>
            </a:xfrm>
            <a:prstGeom prst="rect">
              <a:avLst/>
            </a:prstGeom>
          </p:spPr>
        </p:pic>
      </p:grpSp>
      <p:grpSp>
        <p:nvGrpSpPr>
          <p:cNvPr id="32" name="Grupo 31">
            <a:extLst>
              <a:ext uri="{FF2B5EF4-FFF2-40B4-BE49-F238E27FC236}">
                <a16:creationId xmlns:a16="http://schemas.microsoft.com/office/drawing/2014/main" xmlns="" id="{1DD75CFC-0D7E-470D-A963-8FD8FB3B8536}"/>
              </a:ext>
            </a:extLst>
          </p:cNvPr>
          <p:cNvGrpSpPr/>
          <p:nvPr/>
        </p:nvGrpSpPr>
        <p:grpSpPr>
          <a:xfrm>
            <a:off x="7672285" y="4127183"/>
            <a:ext cx="1571727" cy="1319643"/>
            <a:chOff x="7611325" y="4096703"/>
            <a:chExt cx="1571727" cy="1319643"/>
          </a:xfrm>
        </p:grpSpPr>
        <p:sp>
          <p:nvSpPr>
            <p:cNvPr id="7" name="Forma libre: forma 6">
              <a:extLst>
                <a:ext uri="{FF2B5EF4-FFF2-40B4-BE49-F238E27FC236}">
                  <a16:creationId xmlns:a16="http://schemas.microsoft.com/office/drawing/2014/main" xmlns="" id="{379BE34F-DB62-402F-B8A3-5A78EBA352AE}"/>
                </a:ext>
              </a:extLst>
            </p:cNvPr>
            <p:cNvSpPr/>
            <p:nvPr/>
          </p:nvSpPr>
          <p:spPr>
            <a:xfrm>
              <a:off x="7611325" y="4096703"/>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8" name="Gráfico 27">
              <a:extLst>
                <a:ext uri="{FF2B5EF4-FFF2-40B4-BE49-F238E27FC236}">
                  <a16:creationId xmlns:a16="http://schemas.microsoft.com/office/drawing/2014/main" xmlns="" id="{8AF38C54-433A-4AD7-A1C4-BD26A8EEAEC6}"/>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7922100" y="4236766"/>
              <a:ext cx="947003" cy="947003"/>
            </a:xfrm>
            <a:prstGeom prst="rect">
              <a:avLst/>
            </a:prstGeom>
          </p:spPr>
        </p:pic>
      </p:grpSp>
      <p:grpSp>
        <p:nvGrpSpPr>
          <p:cNvPr id="37" name="Grupo 36">
            <a:extLst>
              <a:ext uri="{FF2B5EF4-FFF2-40B4-BE49-F238E27FC236}">
                <a16:creationId xmlns:a16="http://schemas.microsoft.com/office/drawing/2014/main" xmlns="" id="{6FE2DF84-6D4C-4152-A422-4EC9355F1FD6}"/>
              </a:ext>
            </a:extLst>
          </p:cNvPr>
          <p:cNvGrpSpPr/>
          <p:nvPr/>
        </p:nvGrpSpPr>
        <p:grpSpPr>
          <a:xfrm>
            <a:off x="11544198" y="4873943"/>
            <a:ext cx="1571727" cy="1319643"/>
            <a:chOff x="11650878" y="4873943"/>
            <a:chExt cx="1571727" cy="1319643"/>
          </a:xfrm>
        </p:grpSpPr>
        <p:sp>
          <p:nvSpPr>
            <p:cNvPr id="12" name="Forma libre: forma 11">
              <a:extLst>
                <a:ext uri="{FF2B5EF4-FFF2-40B4-BE49-F238E27FC236}">
                  <a16:creationId xmlns:a16="http://schemas.microsoft.com/office/drawing/2014/main" xmlns="" id="{CA50AC7D-6264-4B2F-9E6C-53A631ACA47B}"/>
                </a:ext>
              </a:extLst>
            </p:cNvPr>
            <p:cNvSpPr/>
            <p:nvPr/>
          </p:nvSpPr>
          <p:spPr>
            <a:xfrm>
              <a:off x="11650878" y="4873943"/>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6" name="Gráfico 35">
              <a:extLst>
                <a:ext uri="{FF2B5EF4-FFF2-40B4-BE49-F238E27FC236}">
                  <a16:creationId xmlns:a16="http://schemas.microsoft.com/office/drawing/2014/main" xmlns="" id="{486D3969-4AB2-4C0D-B30C-8548C0B7393F}"/>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12041978" y="5122809"/>
              <a:ext cx="754156" cy="754156"/>
            </a:xfrm>
            <a:prstGeom prst="rect">
              <a:avLst/>
            </a:prstGeom>
          </p:spPr>
        </p:pic>
      </p:grpSp>
      <p:sp>
        <p:nvSpPr>
          <p:cNvPr id="39" name="Forma libre: forma 38">
            <a:extLst>
              <a:ext uri="{FF2B5EF4-FFF2-40B4-BE49-F238E27FC236}">
                <a16:creationId xmlns:a16="http://schemas.microsoft.com/office/drawing/2014/main" xmlns="" id="{06705E0C-D39D-4778-9C42-38647ADA47B3}"/>
              </a:ext>
            </a:extLst>
          </p:cNvPr>
          <p:cNvSpPr/>
          <p:nvPr/>
        </p:nvSpPr>
        <p:spPr>
          <a:xfrm>
            <a:off x="7655853" y="5554215"/>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0" name="Gráfico 39">
            <a:extLst>
              <a:ext uri="{FF2B5EF4-FFF2-40B4-BE49-F238E27FC236}">
                <a16:creationId xmlns:a16="http://schemas.microsoft.com/office/drawing/2014/main" xmlns="" id="{6FBBD63E-8973-432F-B491-B3A404D5129F}"/>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rot="3343277">
            <a:off x="8046953" y="5803081"/>
            <a:ext cx="754156" cy="754156"/>
          </a:xfrm>
          <a:prstGeom prst="rect">
            <a:avLst/>
          </a:prstGeom>
        </p:spPr>
      </p:pic>
    </p:spTree>
    <p:extLst>
      <p:ext uri="{BB962C8B-B14F-4D97-AF65-F5344CB8AC3E}">
        <p14:creationId xmlns:p14="http://schemas.microsoft.com/office/powerpoint/2010/main" val="192140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8172B30-E528-4419-89FD-03D71CC93219}"/>
              </a:ext>
            </a:extLst>
          </p:cNvPr>
          <p:cNvSpPr txBox="1"/>
          <p:nvPr/>
        </p:nvSpPr>
        <p:spPr>
          <a:xfrm>
            <a:off x="549360" y="510501"/>
            <a:ext cx="115468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in data that is used to calculate SDG indicators…</a:t>
            </a:r>
          </a:p>
        </p:txBody>
      </p:sp>
      <p:sp>
        <p:nvSpPr>
          <p:cNvPr id="7" name="Rectángulo 6">
            <a:extLst>
              <a:ext uri="{FF2B5EF4-FFF2-40B4-BE49-F238E27FC236}">
                <a16:creationId xmlns:a16="http://schemas.microsoft.com/office/drawing/2014/main" xmlns="" id="{03D596D2-ECD9-4977-9D7D-93B9199CE480}"/>
              </a:ext>
            </a:extLst>
          </p:cNvPr>
          <p:cNvSpPr/>
          <p:nvPr/>
        </p:nvSpPr>
        <p:spPr>
          <a:xfrm>
            <a:off x="549361" y="1284947"/>
            <a:ext cx="1144234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INDICATOR 16.1.1 Number of victims of intentional homicide per 100,000 population</a:t>
            </a:r>
          </a:p>
        </p:txBody>
      </p:sp>
      <p:sp>
        <p:nvSpPr>
          <p:cNvPr id="13" name="Rectángulo 12">
            <a:extLst>
              <a:ext uri="{FF2B5EF4-FFF2-40B4-BE49-F238E27FC236}">
                <a16:creationId xmlns:a16="http://schemas.microsoft.com/office/drawing/2014/main" xmlns="" id="{B8B0DB53-AE27-4D59-9612-AAB79EF2F28F}"/>
              </a:ext>
            </a:extLst>
          </p:cNvPr>
          <p:cNvSpPr/>
          <p:nvPr/>
        </p:nvSpPr>
        <p:spPr>
          <a:xfrm>
            <a:off x="549359" y="5821227"/>
            <a:ext cx="5969007" cy="3052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*Country data - Produced and disseminated by the country</a:t>
            </a:r>
          </a:p>
        </p:txBody>
      </p:sp>
      <p:graphicFrame>
        <p:nvGraphicFramePr>
          <p:cNvPr id="10" name="Gráfico 9">
            <a:extLst>
              <a:ext uri="{FF2B5EF4-FFF2-40B4-BE49-F238E27FC236}">
                <a16:creationId xmlns:a16="http://schemas.microsoft.com/office/drawing/2014/main" xmlns="" id="{ED327BFF-EC75-48B0-8749-DA6F405DCED6}"/>
              </a:ext>
            </a:extLst>
          </p:cNvPr>
          <p:cNvGraphicFramePr/>
          <p:nvPr>
            <p:extLst/>
          </p:nvPr>
        </p:nvGraphicFramePr>
        <p:xfrm>
          <a:off x="549359" y="1751617"/>
          <a:ext cx="5969007" cy="4069610"/>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xmlns="" id="{813910CF-45BE-4C4F-9C27-A8253170DDDB}"/>
              </a:ext>
            </a:extLst>
          </p:cNvPr>
          <p:cNvSpPr txBox="1"/>
          <p:nvPr/>
        </p:nvSpPr>
        <p:spPr>
          <a:xfrm>
            <a:off x="7876903" y="2346849"/>
            <a:ext cx="3931917" cy="2800767"/>
          </a:xfrm>
          <a:prstGeom prst="rect">
            <a:avLst/>
          </a:prstGeom>
          <a:solidFill>
            <a:srgbClr val="6F4EA4">
              <a:lumMod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FFFFFF"/>
                </a:solidFill>
                <a:effectLst/>
                <a:uLnTx/>
                <a:uFillTx/>
                <a:latin typeface="Calibri" panose="020F0502020204030204"/>
                <a:ea typeface="+mn-ea"/>
                <a:cs typeface="+mn-cs"/>
              </a:rPr>
              <a:t>In this example we see that the data reported by the international organization refers that is produced and disseminated by the country, nevertheless, there are small differences with the data officially reported by Mexico</a:t>
            </a:r>
            <a:endParaRPr kumimoji="0" lang="x-none" sz="22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03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0E8D65E-0F27-4CEC-8210-6BBC54E28D63}"/>
              </a:ext>
            </a:extLst>
          </p:cNvPr>
          <p:cNvSpPr txBox="1"/>
          <p:nvPr/>
        </p:nvSpPr>
        <p:spPr>
          <a:xfrm>
            <a:off x="734291" y="3013501"/>
            <a:ext cx="10723418" cy="830997"/>
          </a:xfrm>
          <a:prstGeom prst="rect">
            <a:avLst/>
          </a:prstGeom>
          <a:noFill/>
        </p:spPr>
        <p:txBody>
          <a:bodyPr wrap="square" rtlCol="0">
            <a:spAutoFit/>
          </a:bodyPr>
          <a:lstStyle/>
          <a:p>
            <a:pPr lvl="0" algn="ctr">
              <a:defRPr/>
            </a:pPr>
            <a:r>
              <a:rPr lang="en-US" sz="4800" b="1" dirty="0">
                <a:solidFill>
                  <a:prstClr val="white"/>
                </a:solidFill>
              </a:rPr>
              <a:t>Challenge for international organizations</a:t>
            </a:r>
          </a:p>
        </p:txBody>
      </p:sp>
    </p:spTree>
    <p:extLst>
      <p:ext uri="{BB962C8B-B14F-4D97-AF65-F5344CB8AC3E}">
        <p14:creationId xmlns:p14="http://schemas.microsoft.com/office/powerpoint/2010/main" val="254653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xmlns="" id="{6BA92F22-482D-4F19-994E-3B4F1EA1EBF4}"/>
              </a:ext>
            </a:extLst>
          </p:cNvPr>
          <p:cNvSpPr txBox="1"/>
          <p:nvPr/>
        </p:nvSpPr>
        <p:spPr>
          <a:xfrm>
            <a:off x="4394731" y="0"/>
            <a:ext cx="3893294" cy="6858000"/>
          </a:xfrm>
          <a:prstGeom prst="rect">
            <a:avLst/>
          </a:prstGeom>
          <a:gradFill>
            <a:gsLst>
              <a:gs pos="0">
                <a:srgbClr val="EA0038">
                  <a:alpha val="78000"/>
                </a:srgbClr>
              </a:gs>
              <a:gs pos="100000">
                <a:srgbClr val="FB1E00">
                  <a:alpha val="50000"/>
                </a:srgbClr>
              </a:gs>
            </a:gsLst>
            <a:lin ang="5400000" scaled="0"/>
          </a:gradFill>
        </p:spPr>
        <p:txBody>
          <a:bodyPr wrap="square" lIns="182880" tIns="90000" rIns="182880" bIns="9144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Open Sans Light"/>
                <a:ea typeface="+mn-ea"/>
                <a:cs typeface="+mn-cs"/>
              </a:rPr>
              <a:t>EX-ANTE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In order to minimize adjustments and achieve comparability, the work has to be done ex ante, in international working groups, where the methodologies must be defined and later applied by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4">
            <a:extLst>
              <a:ext uri="{FF2B5EF4-FFF2-40B4-BE49-F238E27FC236}">
                <a16:creationId xmlns:a16="http://schemas.microsoft.com/office/drawing/2014/main" xmlns="" id="{BACCA623-7FA3-4DCD-A55A-B753075D79B4}"/>
              </a:ext>
            </a:extLst>
          </p:cNvPr>
          <p:cNvSpPr txBox="1"/>
          <p:nvPr/>
        </p:nvSpPr>
        <p:spPr>
          <a:xfrm>
            <a:off x="8298706" y="0"/>
            <a:ext cx="3893294" cy="6858000"/>
          </a:xfrm>
          <a:prstGeom prst="rect">
            <a:avLst/>
          </a:prstGeom>
          <a:gradFill>
            <a:gsLst>
              <a:gs pos="0">
                <a:srgbClr val="F70000">
                  <a:alpha val="89000"/>
                </a:srgbClr>
              </a:gs>
              <a:gs pos="100000">
                <a:srgbClr val="FF5800">
                  <a:alpha val="62000"/>
                </a:srgbClr>
              </a:gs>
            </a:gsLst>
            <a:lin ang="5400000" scaled="0"/>
          </a:gradFill>
        </p:spPr>
        <p:txBody>
          <a:bodyPr wrap="square" lIns="182880" tIns="90000" rIns="182880" bIns="9144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Open Sans Ligh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Open Sans Light"/>
                <a:ea typeface="+mn-ea"/>
                <a:cs typeface="+mn-cs"/>
              </a:rPr>
              <a:t>EX-POST</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Open Sans Ligh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Open Sans Ligh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International Organizations need to adjust figures for comparability reasons and define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ad-hoc</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adjustment procedures for different countries</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2400" dirty="0">
              <a:solidFill>
                <a:prstClr val="white"/>
              </a:solidFill>
              <a:latin typeface="Calibri" panose="020F0502020204030204"/>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0" name="Rectángulo 9">
            <a:extLst>
              <a:ext uri="{FF2B5EF4-FFF2-40B4-BE49-F238E27FC236}">
                <a16:creationId xmlns:a16="http://schemas.microsoft.com/office/drawing/2014/main" xmlns="" id="{2E8FA9DA-52D5-47F6-B6CC-B490557FCFAB}"/>
              </a:ext>
            </a:extLst>
          </p:cNvPr>
          <p:cNvSpPr/>
          <p:nvPr/>
        </p:nvSpPr>
        <p:spPr>
          <a:xfrm>
            <a:off x="745156" y="2305615"/>
            <a:ext cx="2887579" cy="2246769"/>
          </a:xfrm>
          <a:prstGeom prst="rect">
            <a:avLst/>
          </a:prstGeom>
          <a:solidFill>
            <a:srgbClr val="C0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Provide comparable statistical information from different countries</a:t>
            </a:r>
          </a:p>
        </p:txBody>
      </p:sp>
    </p:spTree>
    <p:extLst>
      <p:ext uri="{BB962C8B-B14F-4D97-AF65-F5344CB8AC3E}">
        <p14:creationId xmlns:p14="http://schemas.microsoft.com/office/powerpoint/2010/main" val="167791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0E8D65E-0F27-4CEC-8210-6BBC54E28D63}"/>
              </a:ext>
            </a:extLst>
          </p:cNvPr>
          <p:cNvSpPr txBox="1"/>
          <p:nvPr/>
        </p:nvSpPr>
        <p:spPr>
          <a:xfrm>
            <a:off x="281608" y="2462560"/>
            <a:ext cx="11628783" cy="1938992"/>
          </a:xfrm>
          <a:prstGeom prst="rect">
            <a:avLst/>
          </a:prstGeom>
          <a:noFill/>
        </p:spPr>
        <p:txBody>
          <a:bodyPr wrap="square" rtlCol="0">
            <a:spAutoFit/>
          </a:bodyPr>
          <a:lstStyle/>
          <a:p>
            <a:pPr lvl="0" algn="ctr">
              <a:defRPr/>
            </a:pPr>
            <a:r>
              <a:rPr lang="en-US" sz="4000" b="1" dirty="0">
                <a:solidFill>
                  <a:prstClr val="white"/>
                </a:solidFill>
              </a:rPr>
              <a:t>The role of the NSS, NSOs and International Agencies must be clearly defined and accepted by the different players to avoid discrepancies in the information</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8172B30-E528-4419-89FD-03D71CC93219}"/>
              </a:ext>
            </a:extLst>
          </p:cNvPr>
          <p:cNvSpPr txBox="1"/>
          <p:nvPr/>
        </p:nvSpPr>
        <p:spPr>
          <a:xfrm>
            <a:off x="748143" y="540319"/>
            <a:ext cx="10723418" cy="584775"/>
          </a:xfrm>
          <a:prstGeom prst="rect">
            <a:avLst/>
          </a:prstGeom>
          <a:noFill/>
        </p:spPr>
        <p:txBody>
          <a:bodyPr wrap="square" rtlCol="0">
            <a:spAutoFit/>
          </a:bodyPr>
          <a:lstStyle/>
          <a:p>
            <a:r>
              <a:rPr lang="en-US" sz="3200" b="1" dirty="0">
                <a:solidFill>
                  <a:schemeClr val="bg1"/>
                </a:solidFill>
              </a:rPr>
              <a:t>Commitments have to be made by both parties</a:t>
            </a:r>
          </a:p>
        </p:txBody>
      </p:sp>
      <p:sp>
        <p:nvSpPr>
          <p:cNvPr id="3" name="Text Placeholder 25">
            <a:extLst>
              <a:ext uri="{FF2B5EF4-FFF2-40B4-BE49-F238E27FC236}">
                <a16:creationId xmlns:a16="http://schemas.microsoft.com/office/drawing/2014/main" xmlns="" id="{55EA2B08-F44F-4F1D-8F01-3975B831E9CA}"/>
              </a:ext>
            </a:extLst>
          </p:cNvPr>
          <p:cNvSpPr txBox="1">
            <a:spLocks/>
          </p:cNvSpPr>
          <p:nvPr/>
        </p:nvSpPr>
        <p:spPr>
          <a:xfrm>
            <a:off x="748142" y="5324135"/>
            <a:ext cx="5250322" cy="750976"/>
          </a:xfrm>
          <a:prstGeom prst="rect">
            <a:avLst/>
          </a:prstGeom>
          <a:solidFill>
            <a:srgbClr val="4DB3C7">
              <a:alpha val="80000"/>
            </a:srgbClr>
          </a:solidFill>
        </p:spPr>
        <p:txBody>
          <a:bodyPr vert="horz" lIns="182880" tIns="91440" rIns="182880" bIns="91440" rtlCol="0" anchor="ctr" anchorCtr="0">
            <a:noAutofit/>
          </a:bodyPr>
          <a:lstStyle>
            <a:lvl1pPr marL="0" indent="0" algn="l" defTabSz="1219170" rtl="0" eaLnBrk="1" latinLnBrk="0" hangingPunct="1">
              <a:spcBef>
                <a:spcPct val="20000"/>
              </a:spcBef>
              <a:buClr>
                <a:schemeClr val="accent1"/>
              </a:buClr>
              <a:buFont typeface="Arial" panose="020B0604020202020204" pitchFamily="34" charset="0"/>
              <a:buNone/>
              <a:defRPr sz="2000" kern="800" spc="-13">
                <a:solidFill>
                  <a:srgbClr val="FFFFFF"/>
                </a:solidFill>
                <a:latin typeface="+mn-lt"/>
                <a:ea typeface="+mn-ea"/>
                <a:cs typeface="+mn-cs"/>
              </a:defRPr>
            </a:lvl1pPr>
            <a:lvl2pPr marL="0" indent="0" algn="l" defTabSz="1219170" rtl="0" eaLnBrk="1" latinLnBrk="0" hangingPunct="1">
              <a:spcBef>
                <a:spcPct val="20000"/>
              </a:spcBef>
              <a:buClr>
                <a:schemeClr val="accent1"/>
              </a:buClr>
              <a:buFont typeface="Arial" panose="020B0604020202020204" pitchFamily="34" charset="0"/>
              <a:buNone/>
              <a:defRPr sz="1400" kern="800">
                <a:solidFill>
                  <a:srgbClr val="FFFFFF"/>
                </a:solidFill>
                <a:latin typeface="+mn-lt"/>
                <a:ea typeface="+mn-ea"/>
                <a:cs typeface="+mn-cs"/>
              </a:defRPr>
            </a:lvl2pPr>
            <a:lvl3pPr marL="342900" indent="-17145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3pPr>
            <a:lvl4pPr marL="514350" indent="-17145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4pPr>
            <a:lvl5pPr marL="742950" indent="-22860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
                <a:srgbClr val="4DB3C7"/>
              </a:buClr>
              <a:buSzTx/>
              <a:buFont typeface="Arial" panose="020B0604020202020204" pitchFamily="34" charset="0"/>
              <a:buNone/>
              <a:tabLst/>
              <a:defRPr/>
            </a:pPr>
            <a:r>
              <a:rPr kumimoji="0" lang="en-US" sz="3000" b="1" i="0" u="none" strike="noStrike" kern="800" cap="none" spc="-13" normalizeH="0" baseline="0" noProof="0" dirty="0">
                <a:ln>
                  <a:noFill/>
                </a:ln>
                <a:solidFill>
                  <a:srgbClr val="FFFFFF"/>
                </a:solidFill>
                <a:effectLst/>
                <a:uLnTx/>
                <a:uFillTx/>
                <a:ea typeface="+mn-ea"/>
                <a:cs typeface="+mn-cs"/>
              </a:rPr>
              <a:t>National Statistical Offices</a:t>
            </a:r>
            <a:endParaRPr kumimoji="0" lang="en-US" sz="3000" b="1" i="0" u="none" strike="noStrike" kern="800" cap="none" spc="0" normalizeH="0" baseline="0" noProof="0" dirty="0">
              <a:ln>
                <a:noFill/>
              </a:ln>
              <a:solidFill>
                <a:srgbClr val="FFFFFF"/>
              </a:solidFill>
              <a:effectLst/>
              <a:uLnTx/>
              <a:uFillTx/>
              <a:ea typeface="+mn-ea"/>
              <a:cs typeface="+mn-cs"/>
            </a:endParaRPr>
          </a:p>
        </p:txBody>
      </p:sp>
      <p:sp>
        <p:nvSpPr>
          <p:cNvPr id="4" name="Text Placeholder 15">
            <a:extLst>
              <a:ext uri="{FF2B5EF4-FFF2-40B4-BE49-F238E27FC236}">
                <a16:creationId xmlns:a16="http://schemas.microsoft.com/office/drawing/2014/main" xmlns="" id="{1A523E0F-977E-4B18-B334-69D222DBD645}"/>
              </a:ext>
            </a:extLst>
          </p:cNvPr>
          <p:cNvSpPr txBox="1">
            <a:spLocks/>
          </p:cNvSpPr>
          <p:nvPr/>
        </p:nvSpPr>
        <p:spPr>
          <a:xfrm>
            <a:off x="6193535" y="5324134"/>
            <a:ext cx="5278025" cy="750975"/>
          </a:xfrm>
          <a:prstGeom prst="rect">
            <a:avLst/>
          </a:prstGeom>
          <a:solidFill>
            <a:srgbClr val="D2326B">
              <a:alpha val="80000"/>
            </a:srgbClr>
          </a:solidFill>
        </p:spPr>
        <p:txBody>
          <a:bodyPr vert="horz" lIns="182880" tIns="91440" rIns="182880" bIns="91440" rtlCol="0" anchor="ctr" anchorCtr="0">
            <a:noAutofit/>
          </a:bodyPr>
          <a:lstStyle>
            <a:lvl1pPr marL="0" indent="0" algn="l" defTabSz="1219170" rtl="0" eaLnBrk="1" latinLnBrk="0" hangingPunct="1">
              <a:spcBef>
                <a:spcPct val="20000"/>
              </a:spcBef>
              <a:buClr>
                <a:schemeClr val="accent1"/>
              </a:buClr>
              <a:buFont typeface="Arial" panose="020B0604020202020204" pitchFamily="34" charset="0"/>
              <a:buNone/>
              <a:defRPr sz="2000" kern="800" spc="-13">
                <a:solidFill>
                  <a:srgbClr val="FFFFFF"/>
                </a:solidFill>
                <a:latin typeface="+mn-lt"/>
                <a:ea typeface="+mn-ea"/>
                <a:cs typeface="+mn-cs"/>
              </a:defRPr>
            </a:lvl1pPr>
            <a:lvl2pPr marL="0" indent="0" algn="l" defTabSz="1219170" rtl="0" eaLnBrk="1" latinLnBrk="0" hangingPunct="1">
              <a:spcBef>
                <a:spcPct val="20000"/>
              </a:spcBef>
              <a:buClr>
                <a:schemeClr val="accent1"/>
              </a:buClr>
              <a:buFont typeface="Arial" panose="020B0604020202020204" pitchFamily="34" charset="0"/>
              <a:buNone/>
              <a:defRPr sz="1400" kern="800">
                <a:solidFill>
                  <a:srgbClr val="FFFFFF"/>
                </a:solidFill>
                <a:latin typeface="+mn-lt"/>
                <a:ea typeface="+mn-ea"/>
                <a:cs typeface="+mn-cs"/>
              </a:defRPr>
            </a:lvl2pPr>
            <a:lvl3pPr marL="342900" indent="-17145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3pPr>
            <a:lvl4pPr marL="514350" indent="-17145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4pPr>
            <a:lvl5pPr marL="742950" indent="-22860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
                <a:srgbClr val="4DB3C7"/>
              </a:buClr>
              <a:buSzTx/>
              <a:buFont typeface="Arial" panose="020B0604020202020204" pitchFamily="34" charset="0"/>
              <a:buNone/>
              <a:tabLst/>
              <a:defRPr/>
            </a:pPr>
            <a:r>
              <a:rPr kumimoji="0" lang="en-US" sz="3000" b="1" i="0" u="none" strike="noStrike" kern="800" cap="none" spc="-13" normalizeH="0" baseline="0" noProof="0" dirty="0">
                <a:ln>
                  <a:noFill/>
                </a:ln>
                <a:solidFill>
                  <a:srgbClr val="FFFFFF"/>
                </a:solidFill>
                <a:effectLst/>
                <a:uLnTx/>
                <a:uFillTx/>
                <a:ea typeface="+mn-ea"/>
                <a:cs typeface="+mn-cs"/>
              </a:rPr>
              <a:t>International Agencies</a:t>
            </a:r>
            <a:endParaRPr kumimoji="0" lang="en-US" sz="3000" b="1" i="0" u="none" strike="noStrike" kern="800" cap="none" spc="0" normalizeH="0" baseline="0" noProof="0" dirty="0">
              <a:ln>
                <a:noFill/>
              </a:ln>
              <a:solidFill>
                <a:srgbClr val="FFFFFF"/>
              </a:solidFill>
              <a:effectLst/>
              <a:uLnTx/>
              <a:uFillTx/>
              <a:ea typeface="+mn-ea"/>
              <a:cs typeface="+mn-cs"/>
            </a:endParaRPr>
          </a:p>
        </p:txBody>
      </p:sp>
      <p:sp>
        <p:nvSpPr>
          <p:cNvPr id="5" name="Text Placeholder 25">
            <a:extLst>
              <a:ext uri="{FF2B5EF4-FFF2-40B4-BE49-F238E27FC236}">
                <a16:creationId xmlns:a16="http://schemas.microsoft.com/office/drawing/2014/main" xmlns="" id="{58536312-26EB-4B45-8CB7-47131C84898B}"/>
              </a:ext>
            </a:extLst>
          </p:cNvPr>
          <p:cNvSpPr txBox="1">
            <a:spLocks/>
          </p:cNvSpPr>
          <p:nvPr/>
        </p:nvSpPr>
        <p:spPr>
          <a:xfrm>
            <a:off x="748143" y="1606891"/>
            <a:ext cx="5250321" cy="3717243"/>
          </a:xfrm>
          <a:prstGeom prst="rect">
            <a:avLst/>
          </a:prstGeom>
          <a:solidFill>
            <a:srgbClr val="4DB3C7">
              <a:alpha val="20000"/>
            </a:srgbClr>
          </a:solidFill>
        </p:spPr>
        <p:txBody>
          <a:bodyPr vert="horz" lIns="182880" tIns="91440" rIns="182880" bIns="91440" rtlCol="0" anchor="b" anchorCtr="0">
            <a:noAutofit/>
          </a:bodyPr>
          <a:lstStyle>
            <a:lvl1pPr marL="0" indent="0" algn="l" defTabSz="1219170" rtl="0" eaLnBrk="1" latinLnBrk="0" hangingPunct="1">
              <a:spcBef>
                <a:spcPct val="20000"/>
              </a:spcBef>
              <a:buClr>
                <a:schemeClr val="accent1"/>
              </a:buClr>
              <a:buFont typeface="Arial" panose="020B0604020202020204" pitchFamily="34" charset="0"/>
              <a:buNone/>
              <a:defRPr sz="2000" kern="800" spc="-13">
                <a:solidFill>
                  <a:srgbClr val="FFFFFF"/>
                </a:solidFill>
                <a:latin typeface="+mn-lt"/>
                <a:ea typeface="+mn-ea"/>
                <a:cs typeface="+mn-cs"/>
              </a:defRPr>
            </a:lvl1pPr>
            <a:lvl2pPr marL="0" indent="0" algn="l" defTabSz="1219170" rtl="0" eaLnBrk="1" latinLnBrk="0" hangingPunct="1">
              <a:spcBef>
                <a:spcPct val="20000"/>
              </a:spcBef>
              <a:buClr>
                <a:schemeClr val="accent1"/>
              </a:buClr>
              <a:buFont typeface="Arial" panose="020B0604020202020204" pitchFamily="34" charset="0"/>
              <a:buNone/>
              <a:defRPr sz="1400" kern="800">
                <a:solidFill>
                  <a:srgbClr val="FFFFFF"/>
                </a:solidFill>
                <a:latin typeface="+mn-lt"/>
                <a:ea typeface="+mn-ea"/>
                <a:cs typeface="+mn-cs"/>
              </a:defRPr>
            </a:lvl2pPr>
            <a:lvl3pPr marL="342900" indent="-17145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3pPr>
            <a:lvl4pPr marL="514350" indent="-17145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4pPr>
            <a:lvl5pPr marL="742950" indent="-22860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342900" lvl="0" indent="-342900">
              <a:buClr>
                <a:srgbClr val="4DB3C7"/>
              </a:buClr>
              <a:buFont typeface="Arial" panose="020B0604020202020204" pitchFamily="34" charset="0"/>
              <a:buChar char="•"/>
            </a:pPr>
            <a:r>
              <a:rPr lang="en-US" dirty="0"/>
              <a:t>Take into account the information needs of international users</a:t>
            </a:r>
          </a:p>
          <a:p>
            <a:pPr marL="342900" lvl="0" indent="-342900">
              <a:buClr>
                <a:srgbClr val="4DB3C7"/>
              </a:buClr>
              <a:buFont typeface="Arial" panose="020B0604020202020204" pitchFamily="34" charset="0"/>
              <a:buChar char="•"/>
            </a:pPr>
            <a:r>
              <a:rPr lang="en-US" dirty="0"/>
              <a:t>Generate official statistics that are internationally comparable</a:t>
            </a:r>
          </a:p>
          <a:p>
            <a:pPr marL="342900" lvl="0" indent="-342900">
              <a:buClr>
                <a:srgbClr val="4DB3C7"/>
              </a:buClr>
              <a:buFont typeface="Arial" panose="020B0604020202020204" pitchFamily="34" charset="0"/>
              <a:buChar char="•"/>
            </a:pPr>
            <a:r>
              <a:rPr lang="en-US" dirty="0"/>
              <a:t>Contribute with their knowledge in international working groups and adopting their methodologies and best practices</a:t>
            </a:r>
          </a:p>
        </p:txBody>
      </p:sp>
      <p:sp>
        <p:nvSpPr>
          <p:cNvPr id="6" name="Text Placeholder 15">
            <a:extLst>
              <a:ext uri="{FF2B5EF4-FFF2-40B4-BE49-F238E27FC236}">
                <a16:creationId xmlns:a16="http://schemas.microsoft.com/office/drawing/2014/main" xmlns="" id="{703527BC-4CDC-4CA6-AC2B-6417C4A87358}"/>
              </a:ext>
            </a:extLst>
          </p:cNvPr>
          <p:cNvSpPr txBox="1">
            <a:spLocks/>
          </p:cNvSpPr>
          <p:nvPr/>
        </p:nvSpPr>
        <p:spPr>
          <a:xfrm>
            <a:off x="6193535" y="1606891"/>
            <a:ext cx="5278025" cy="3717243"/>
          </a:xfrm>
          <a:prstGeom prst="rect">
            <a:avLst/>
          </a:prstGeom>
          <a:solidFill>
            <a:srgbClr val="D2326B">
              <a:alpha val="20000"/>
            </a:srgbClr>
          </a:solidFill>
        </p:spPr>
        <p:txBody>
          <a:bodyPr vert="horz" lIns="182880" tIns="91440" rIns="182880" bIns="91440" rtlCol="0" anchor="b" anchorCtr="0">
            <a:noAutofit/>
          </a:bodyPr>
          <a:lstStyle>
            <a:lvl1pPr marL="0" indent="0" algn="l" defTabSz="1219170" rtl="0" eaLnBrk="1" latinLnBrk="0" hangingPunct="1">
              <a:spcBef>
                <a:spcPct val="20000"/>
              </a:spcBef>
              <a:buClr>
                <a:schemeClr val="accent1"/>
              </a:buClr>
              <a:buFont typeface="Arial" panose="020B0604020202020204" pitchFamily="34" charset="0"/>
              <a:buNone/>
              <a:defRPr sz="2000" kern="800" spc="-13">
                <a:solidFill>
                  <a:srgbClr val="FFFFFF"/>
                </a:solidFill>
                <a:latin typeface="+mn-lt"/>
                <a:ea typeface="+mn-ea"/>
                <a:cs typeface="+mn-cs"/>
              </a:defRPr>
            </a:lvl1pPr>
            <a:lvl2pPr marL="0" indent="0" algn="l" defTabSz="1219170" rtl="0" eaLnBrk="1" latinLnBrk="0" hangingPunct="1">
              <a:spcBef>
                <a:spcPct val="20000"/>
              </a:spcBef>
              <a:buClr>
                <a:schemeClr val="accent1"/>
              </a:buClr>
              <a:buFont typeface="Arial" panose="020B0604020202020204" pitchFamily="34" charset="0"/>
              <a:buNone/>
              <a:defRPr sz="1400" kern="800">
                <a:solidFill>
                  <a:srgbClr val="FFFFFF"/>
                </a:solidFill>
                <a:latin typeface="+mn-lt"/>
                <a:ea typeface="+mn-ea"/>
                <a:cs typeface="+mn-cs"/>
              </a:defRPr>
            </a:lvl2pPr>
            <a:lvl3pPr marL="342900" indent="-17145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3pPr>
            <a:lvl4pPr marL="514350" indent="-17145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4pPr>
            <a:lvl5pPr marL="742950" indent="-228600" algn="l" defTabSz="1219170" rtl="0" eaLnBrk="1" latinLnBrk="0" hangingPunct="1">
              <a:spcBef>
                <a:spcPct val="20000"/>
              </a:spcBef>
              <a:buClr>
                <a:schemeClr val="accent1"/>
              </a:buClr>
              <a:buFont typeface="Arial" panose="020B0604020202020204" pitchFamily="34" charset="0"/>
              <a:buChar char="»"/>
              <a:defRPr sz="1400" kern="800">
                <a:solidFill>
                  <a:srgbClr val="FFFFFF"/>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342900" lvl="0" indent="-342900">
              <a:buClr>
                <a:srgbClr val="D2326B"/>
              </a:buClr>
              <a:buFont typeface="Arial" panose="020B0604020202020204" pitchFamily="34" charset="0"/>
              <a:buChar char="•"/>
            </a:pPr>
            <a:r>
              <a:rPr lang="en-US" dirty="0"/>
              <a:t>Make transparent and replicable the adjustment procedure used to adjust figures </a:t>
            </a:r>
          </a:p>
          <a:p>
            <a:pPr marL="342900" lvl="0" indent="-342900">
              <a:buClr>
                <a:srgbClr val="D2326B"/>
              </a:buClr>
              <a:buFont typeface="Arial" panose="020B0604020202020204" pitchFamily="34" charset="0"/>
              <a:buChar char="•"/>
            </a:pPr>
            <a:r>
              <a:rPr lang="en-US" dirty="0">
                <a:solidFill>
                  <a:schemeClr val="bg1"/>
                </a:solidFill>
              </a:rPr>
              <a:t>Report both the original NSO´s figure and the adjusted one</a:t>
            </a:r>
          </a:p>
          <a:p>
            <a:pPr marL="342900" indent="-342900">
              <a:buClr>
                <a:srgbClr val="D2326B"/>
              </a:buClr>
              <a:buFont typeface="Arial" panose="020B0604020202020204" pitchFamily="34" charset="0"/>
              <a:buChar char="•"/>
            </a:pPr>
            <a:r>
              <a:rPr lang="en-US" dirty="0">
                <a:solidFill>
                  <a:schemeClr val="bg1"/>
                </a:solidFill>
              </a:rPr>
              <a:t>Respect the role of NSOs as suppliers of official statistics and coordinators of the National Statistical Systems</a:t>
            </a:r>
          </a:p>
        </p:txBody>
      </p:sp>
      <p:pic>
        <p:nvPicPr>
          <p:cNvPr id="1026" name="Picture 2" descr="Imagen relacionada">
            <a:extLst>
              <a:ext uri="{FF2B5EF4-FFF2-40B4-BE49-F238E27FC236}">
                <a16:creationId xmlns:a16="http://schemas.microsoft.com/office/drawing/2014/main" xmlns="" id="{5DD1AF65-F03E-4336-88D6-1276BDC81A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2989" y="1606890"/>
            <a:ext cx="1259115" cy="1331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a:extLst>
              <a:ext uri="{FF2B5EF4-FFF2-40B4-BE49-F238E27FC236}">
                <a16:creationId xmlns:a16="http://schemas.microsoft.com/office/drawing/2014/main" xmlns="" id="{31CA42C4-DBF0-41B0-A7CD-0C63584D84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745" y="1636707"/>
            <a:ext cx="1259115" cy="125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4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0E8D65E-0F27-4CEC-8210-6BBC54E28D63}"/>
              </a:ext>
            </a:extLst>
          </p:cNvPr>
          <p:cNvSpPr txBox="1"/>
          <p:nvPr/>
        </p:nvSpPr>
        <p:spPr>
          <a:xfrm>
            <a:off x="281608" y="578102"/>
            <a:ext cx="116287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We must work to consolidate and broaden the use of Data Hubs</a:t>
            </a:r>
          </a:p>
        </p:txBody>
      </p:sp>
      <p:sp>
        <p:nvSpPr>
          <p:cNvPr id="3" name="Rectángulo 2">
            <a:extLst>
              <a:ext uri="{FF2B5EF4-FFF2-40B4-BE49-F238E27FC236}">
                <a16:creationId xmlns:a16="http://schemas.microsoft.com/office/drawing/2014/main" xmlns="" id="{FD0B0B8F-1D64-461B-901C-CCF8561B93D1}"/>
              </a:ext>
            </a:extLst>
          </p:cNvPr>
          <p:cNvSpPr/>
          <p:nvPr/>
        </p:nvSpPr>
        <p:spPr>
          <a:xfrm>
            <a:off x="877294" y="1330985"/>
            <a:ext cx="419431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Prototypical Country Data Hub</a:t>
            </a:r>
          </a:p>
        </p:txBody>
      </p:sp>
      <p:pic>
        <p:nvPicPr>
          <p:cNvPr id="5" name="Imagen 4">
            <a:extLst>
              <a:ext uri="{FF2B5EF4-FFF2-40B4-BE49-F238E27FC236}">
                <a16:creationId xmlns:a16="http://schemas.microsoft.com/office/drawing/2014/main" xmlns="" id="{AAD2DDD7-924B-49F3-BF7E-70821498A36A}"/>
              </a:ext>
            </a:extLst>
          </p:cNvPr>
          <p:cNvPicPr>
            <a:picLocks noChangeAspect="1"/>
          </p:cNvPicPr>
          <p:nvPr/>
        </p:nvPicPr>
        <p:blipFill>
          <a:blip r:embed="rId3"/>
          <a:stretch>
            <a:fillRect/>
          </a:stretch>
        </p:blipFill>
        <p:spPr>
          <a:xfrm>
            <a:off x="616799" y="1972779"/>
            <a:ext cx="5073433" cy="3354181"/>
          </a:xfrm>
          <a:prstGeom prst="rect">
            <a:avLst/>
          </a:prstGeom>
        </p:spPr>
      </p:pic>
      <p:sp>
        <p:nvSpPr>
          <p:cNvPr id="6" name="Rectángulo 5">
            <a:extLst>
              <a:ext uri="{FF2B5EF4-FFF2-40B4-BE49-F238E27FC236}">
                <a16:creationId xmlns:a16="http://schemas.microsoft.com/office/drawing/2014/main" xmlns="" id="{3140023B-7C67-466E-9A96-4E7AEA222F4B}"/>
              </a:ext>
            </a:extLst>
          </p:cNvPr>
          <p:cNvSpPr/>
          <p:nvPr/>
        </p:nvSpPr>
        <p:spPr>
          <a:xfrm>
            <a:off x="6829508" y="1367773"/>
            <a:ext cx="419431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Prototypical Country Data Hub</a:t>
            </a:r>
          </a:p>
        </p:txBody>
      </p:sp>
      <p:pic>
        <p:nvPicPr>
          <p:cNvPr id="7" name="Imagen 6">
            <a:extLst>
              <a:ext uri="{FF2B5EF4-FFF2-40B4-BE49-F238E27FC236}">
                <a16:creationId xmlns:a16="http://schemas.microsoft.com/office/drawing/2014/main" xmlns="" id="{94EAB730-B0B6-4D7D-A146-D301569CD787}"/>
              </a:ext>
            </a:extLst>
          </p:cNvPr>
          <p:cNvPicPr>
            <a:picLocks noChangeAspect="1"/>
          </p:cNvPicPr>
          <p:nvPr/>
        </p:nvPicPr>
        <p:blipFill>
          <a:blip r:embed="rId4"/>
          <a:stretch>
            <a:fillRect/>
          </a:stretch>
        </p:blipFill>
        <p:spPr>
          <a:xfrm>
            <a:off x="6529092" y="1972779"/>
            <a:ext cx="4795144" cy="3355160"/>
          </a:xfrm>
          <a:prstGeom prst="rect">
            <a:avLst/>
          </a:prstGeom>
        </p:spPr>
      </p:pic>
      <p:sp>
        <p:nvSpPr>
          <p:cNvPr id="2" name="Rectángulo 1">
            <a:extLst>
              <a:ext uri="{FF2B5EF4-FFF2-40B4-BE49-F238E27FC236}">
                <a16:creationId xmlns:a16="http://schemas.microsoft.com/office/drawing/2014/main" xmlns="" id="{39173DE5-10DB-4BEA-AEC1-04601DAD2C7C}"/>
              </a:ext>
            </a:extLst>
          </p:cNvPr>
          <p:cNvSpPr/>
          <p:nvPr/>
        </p:nvSpPr>
        <p:spPr>
          <a:xfrm>
            <a:off x="159483" y="5568644"/>
            <a:ext cx="11873032" cy="923330"/>
          </a:xfrm>
          <a:prstGeom prst="rect">
            <a:avLst/>
          </a:prstGeom>
        </p:spPr>
        <p:txBody>
          <a:bodyPr wrap="square">
            <a:spAutoFit/>
          </a:bodyPr>
          <a:lstStyle/>
          <a:p>
            <a:pPr marL="438146"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Data flows from countries to international agencies could originate from either </a:t>
            </a: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Ministry n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or the correspondent </a:t>
            </a:r>
            <a:r>
              <a:rPr kumimoji="0" lang="en-US" sz="1800" b="1" i="1" u="none" strike="noStrike" kern="1200" cap="none" spc="0" normalizeH="0" baseline="0" noProof="0" dirty="0" err="1">
                <a:ln>
                  <a:noFill/>
                </a:ln>
                <a:solidFill>
                  <a:prstClr val="white"/>
                </a:solidFill>
                <a:effectLst/>
                <a:uLnTx/>
                <a:uFillTx/>
                <a:latin typeface="Calibri" panose="020F0502020204030204"/>
                <a:ea typeface="+mn-ea"/>
                <a:cs typeface="+mn-cs"/>
              </a:rPr>
              <a:t>CDHn</a:t>
            </a:r>
            <a:endPar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endParaRPr>
          </a:p>
          <a:p>
            <a:pPr marL="438146"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38146"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Getting it from the CDH would make information pulls easier and standardized.</a:t>
            </a:r>
          </a:p>
        </p:txBody>
      </p:sp>
    </p:spTree>
    <p:extLst>
      <p:ext uri="{BB962C8B-B14F-4D97-AF65-F5344CB8AC3E}">
        <p14:creationId xmlns:p14="http://schemas.microsoft.com/office/powerpoint/2010/main" val="218053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8172B30-E528-4419-89FD-03D71CC93219}"/>
              </a:ext>
            </a:extLst>
          </p:cNvPr>
          <p:cNvSpPr txBox="1"/>
          <p:nvPr/>
        </p:nvSpPr>
        <p:spPr>
          <a:xfrm>
            <a:off x="734291" y="640723"/>
            <a:ext cx="1072341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a:noFill/>
                </a:ln>
                <a:solidFill>
                  <a:prstClr val="white"/>
                </a:solidFill>
                <a:effectLst/>
                <a:uLnTx/>
                <a:uFillTx/>
                <a:latin typeface="Calibri" panose="020F0502020204030204"/>
                <a:ea typeface="+mn-ea"/>
                <a:cs typeface="+mn-cs"/>
              </a:rPr>
              <a:t>Which are the official data from an international point of view?</a:t>
            </a:r>
          </a:p>
        </p:txBody>
      </p:sp>
      <p:sp>
        <p:nvSpPr>
          <p:cNvPr id="6" name="CuadroTexto 5">
            <a:extLst>
              <a:ext uri="{FF2B5EF4-FFF2-40B4-BE49-F238E27FC236}">
                <a16:creationId xmlns:a16="http://schemas.microsoft.com/office/drawing/2014/main" xmlns="" id="{F4EA0DAA-2715-4956-971A-FBABEBA790F0}"/>
              </a:ext>
            </a:extLst>
          </p:cNvPr>
          <p:cNvSpPr txBox="1"/>
          <p:nvPr/>
        </p:nvSpPr>
        <p:spPr>
          <a:xfrm>
            <a:off x="734291" y="3693077"/>
            <a:ext cx="1072341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a:noFill/>
                </a:ln>
                <a:solidFill>
                  <a:prstClr val="white"/>
                </a:solidFill>
                <a:effectLst/>
                <a:uLnTx/>
                <a:uFillTx/>
                <a:latin typeface="Calibri" panose="020F0502020204030204"/>
                <a:ea typeface="+mn-ea"/>
                <a:cs typeface="+mn-cs"/>
              </a:rPr>
              <a:t>Who is responsible for making the information comparable?</a:t>
            </a:r>
          </a:p>
        </p:txBody>
      </p:sp>
    </p:spTree>
    <p:extLst>
      <p:ext uri="{BB962C8B-B14F-4D97-AF65-F5344CB8AC3E}">
        <p14:creationId xmlns:p14="http://schemas.microsoft.com/office/powerpoint/2010/main" val="48072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xmlns="" id="{04AB2385-657C-4696-92FA-24494AB4E9D9}"/>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2162"/>
          <a:stretch/>
        </p:blipFill>
        <p:spPr>
          <a:xfrm>
            <a:off x="-33691" y="802327"/>
            <a:ext cx="12256171" cy="6055674"/>
          </a:xfrm>
          <a:prstGeom prst="rect">
            <a:avLst/>
          </a:prstGeom>
        </p:spPr>
      </p:pic>
      <p:sp>
        <p:nvSpPr>
          <p:cNvPr id="23" name="Rectángulo 22">
            <a:extLst>
              <a:ext uri="{FF2B5EF4-FFF2-40B4-BE49-F238E27FC236}">
                <a16:creationId xmlns:a16="http://schemas.microsoft.com/office/drawing/2014/main" xmlns="" id="{3960E0E2-AA7E-4B6A-9327-E12FDCF88C6F}"/>
              </a:ext>
            </a:extLst>
          </p:cNvPr>
          <p:cNvSpPr/>
          <p:nvPr/>
        </p:nvSpPr>
        <p:spPr>
          <a:xfrm>
            <a:off x="-63367" y="-34509"/>
            <a:ext cx="12255367" cy="131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xmlns="" id="{66758705-42C5-4774-8286-16A947A94D6E}"/>
              </a:ext>
            </a:extLst>
          </p:cNvPr>
          <p:cNvSpPr>
            <a:spLocks noGrp="1"/>
          </p:cNvSpPr>
          <p:nvPr>
            <p:ph type="ctrTitle"/>
          </p:nvPr>
        </p:nvSpPr>
        <p:spPr>
          <a:xfrm>
            <a:off x="0" y="1293041"/>
            <a:ext cx="7028047" cy="2029390"/>
          </a:xfrm>
          <a:solidFill>
            <a:srgbClr val="181717">
              <a:alpha val="50980"/>
            </a:srgbClr>
          </a:solidFill>
        </p:spPr>
        <p:txBody>
          <a:bodyPr>
            <a:noAutofit/>
          </a:bodyPr>
          <a:lstStyle/>
          <a:p>
            <a:r>
              <a:rPr lang="en-US" sz="4400" b="1" dirty="0">
                <a:solidFill>
                  <a:schemeClr val="bg1"/>
                </a:solidFill>
                <a:latin typeface="+mn-lt"/>
              </a:rPr>
              <a:t>The challenge of making comparable international statistics</a:t>
            </a:r>
            <a:endParaRPr lang="es-MX" sz="4400" b="1" dirty="0">
              <a:solidFill>
                <a:schemeClr val="bg1"/>
              </a:solidFill>
              <a:latin typeface="+mn-lt"/>
            </a:endParaRPr>
          </a:p>
        </p:txBody>
      </p:sp>
      <p:sp>
        <p:nvSpPr>
          <p:cNvPr id="3" name="Subtítulo 2">
            <a:extLst>
              <a:ext uri="{FF2B5EF4-FFF2-40B4-BE49-F238E27FC236}">
                <a16:creationId xmlns:a16="http://schemas.microsoft.com/office/drawing/2014/main" xmlns="" id="{B1F49936-AE52-444D-AB13-561D3570235D}"/>
              </a:ext>
            </a:extLst>
          </p:cNvPr>
          <p:cNvSpPr>
            <a:spLocks noGrp="1"/>
          </p:cNvSpPr>
          <p:nvPr>
            <p:ph type="subTitle" idx="1"/>
          </p:nvPr>
        </p:nvSpPr>
        <p:spPr>
          <a:xfrm>
            <a:off x="0" y="5685601"/>
            <a:ext cx="4928455" cy="1115154"/>
          </a:xfrm>
          <a:solidFill>
            <a:srgbClr val="181717">
              <a:alpha val="50980"/>
            </a:srgbClr>
          </a:solidFill>
        </p:spPr>
        <p:txBody>
          <a:bodyPr vert="horz" lIns="91440" tIns="45720" rIns="91440" bIns="45720" rtlCol="0" anchor="b">
            <a:noAutofit/>
          </a:bodyPr>
          <a:lstStyle/>
          <a:p>
            <a:pPr>
              <a:spcBef>
                <a:spcPct val="0"/>
              </a:spcBef>
            </a:pPr>
            <a:r>
              <a:rPr lang="en-US" dirty="0">
                <a:solidFill>
                  <a:schemeClr val="bg1"/>
                </a:solidFill>
                <a:ea typeface="+mj-ea"/>
                <a:cs typeface="+mj-cs"/>
              </a:rPr>
              <a:t>Julio A. Santaella</a:t>
            </a:r>
            <a:br>
              <a:rPr lang="en-US" dirty="0">
                <a:solidFill>
                  <a:schemeClr val="bg1"/>
                </a:solidFill>
                <a:ea typeface="+mj-ea"/>
                <a:cs typeface="+mj-cs"/>
              </a:rPr>
            </a:br>
            <a:r>
              <a:rPr lang="en-US" dirty="0">
                <a:solidFill>
                  <a:schemeClr val="bg1"/>
                </a:solidFill>
                <a:ea typeface="+mj-ea"/>
                <a:cs typeface="+mj-cs"/>
              </a:rPr>
              <a:t>President of INEGI </a:t>
            </a:r>
          </a:p>
          <a:p>
            <a:pPr>
              <a:spcBef>
                <a:spcPct val="0"/>
              </a:spcBef>
            </a:pPr>
            <a:r>
              <a:rPr lang="en-US" dirty="0">
                <a:solidFill>
                  <a:schemeClr val="bg1"/>
                </a:solidFill>
                <a:ea typeface="+mj-ea"/>
                <a:cs typeface="+mj-cs"/>
              </a:rPr>
              <a:t>September 20, 2018</a:t>
            </a:r>
            <a:endParaRPr lang="es-MX" dirty="0">
              <a:solidFill>
                <a:schemeClr val="bg1"/>
              </a:solidFill>
              <a:ea typeface="+mj-ea"/>
              <a:cs typeface="+mj-cs"/>
            </a:endParaRPr>
          </a:p>
        </p:txBody>
      </p:sp>
      <p:grpSp>
        <p:nvGrpSpPr>
          <p:cNvPr id="29" name="Grupo 28">
            <a:extLst>
              <a:ext uri="{FF2B5EF4-FFF2-40B4-BE49-F238E27FC236}">
                <a16:creationId xmlns:a16="http://schemas.microsoft.com/office/drawing/2014/main" xmlns="" id="{03EA03C4-AC5A-416D-ACA8-1039568E159B}"/>
              </a:ext>
            </a:extLst>
          </p:cNvPr>
          <p:cNvGrpSpPr/>
          <p:nvPr/>
        </p:nvGrpSpPr>
        <p:grpSpPr>
          <a:xfrm>
            <a:off x="5058624" y="4134328"/>
            <a:ext cx="1571727" cy="1319643"/>
            <a:chOff x="4906224" y="4088608"/>
            <a:chExt cx="1571727" cy="1319643"/>
          </a:xfrm>
        </p:grpSpPr>
        <p:sp>
          <p:nvSpPr>
            <p:cNvPr id="8" name="Forma libre: forma 7">
              <a:extLst>
                <a:ext uri="{FF2B5EF4-FFF2-40B4-BE49-F238E27FC236}">
                  <a16:creationId xmlns:a16="http://schemas.microsoft.com/office/drawing/2014/main" xmlns="" id="{0BD9F275-3E4D-43A1-9870-2298345F5A72}"/>
                </a:ext>
              </a:extLst>
            </p:cNvPr>
            <p:cNvSpPr/>
            <p:nvPr/>
          </p:nvSpPr>
          <p:spPr>
            <a:xfrm>
              <a:off x="4906224" y="4088608"/>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pic>
          <p:nvPicPr>
            <p:cNvPr id="13" name="Gráfico 12">
              <a:extLst>
                <a:ext uri="{FF2B5EF4-FFF2-40B4-BE49-F238E27FC236}">
                  <a16:creationId xmlns:a16="http://schemas.microsoft.com/office/drawing/2014/main" xmlns="" id="{95128E87-D240-4B73-A66C-BFFDE1E110B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266742" y="4333775"/>
              <a:ext cx="770903" cy="770903"/>
            </a:xfrm>
            <a:prstGeom prst="rect">
              <a:avLst/>
            </a:prstGeom>
          </p:spPr>
        </p:pic>
      </p:grpSp>
      <p:pic>
        <p:nvPicPr>
          <p:cNvPr id="16" name="Imagen 15" descr="Imagen que contiene texto&#10;&#10;Descripción generada con confianza alta">
            <a:extLst>
              <a:ext uri="{FF2B5EF4-FFF2-40B4-BE49-F238E27FC236}">
                <a16:creationId xmlns:a16="http://schemas.microsoft.com/office/drawing/2014/main" xmlns="" id="{F39ED2E4-C747-4794-B2FE-BF5E978DA4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39412" y="176071"/>
            <a:ext cx="1460834" cy="893043"/>
          </a:xfrm>
          <a:prstGeom prst="rect">
            <a:avLst/>
          </a:prstGeom>
          <a:noFill/>
        </p:spPr>
      </p:pic>
      <p:pic>
        <p:nvPicPr>
          <p:cNvPr id="17" name="Picture 2" descr="http://www.oecd.org/media/oecdorg/directorates/statisticsdirectorate/oecd-iaos2018/banner1140.jpg">
            <a:extLst>
              <a:ext uri="{FF2B5EF4-FFF2-40B4-BE49-F238E27FC236}">
                <a16:creationId xmlns:a16="http://schemas.microsoft.com/office/drawing/2014/main" xmlns="" id="{0888749B-EC9F-44B7-A9EA-E916B9119AA5}"/>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830" r="69772"/>
          <a:stretch/>
        </p:blipFill>
        <p:spPr bwMode="auto">
          <a:xfrm>
            <a:off x="191754" y="113923"/>
            <a:ext cx="2821527" cy="993719"/>
          </a:xfrm>
          <a:prstGeom prst="rect">
            <a:avLst/>
          </a:prstGeom>
          <a:noFill/>
          <a:extLst/>
        </p:spPr>
      </p:pic>
      <p:sp>
        <p:nvSpPr>
          <p:cNvPr id="19" name="Rectángulo 18">
            <a:extLst>
              <a:ext uri="{FF2B5EF4-FFF2-40B4-BE49-F238E27FC236}">
                <a16:creationId xmlns:a16="http://schemas.microsoft.com/office/drawing/2014/main" xmlns="" id="{DDE88E6C-C4F4-490D-BCE2-B324501C34C1}"/>
              </a:ext>
            </a:extLst>
          </p:cNvPr>
          <p:cNvSpPr/>
          <p:nvPr/>
        </p:nvSpPr>
        <p:spPr>
          <a:xfrm>
            <a:off x="3449050" y="236734"/>
            <a:ext cx="6263339" cy="100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i="1" dirty="0">
                <a:solidFill>
                  <a:schemeClr val="tx1"/>
                </a:solidFill>
                <a:cs typeface="Helvetica"/>
              </a:rPr>
              <a:t>“Statistics as a trusted source of information”</a:t>
            </a:r>
            <a:r>
              <a:rPr lang="en-US" i="1" dirty="0">
                <a:solidFill>
                  <a:schemeClr val="tx1"/>
                </a:solidFill>
                <a:cs typeface="Helvetica"/>
              </a:rPr>
              <a:t> </a:t>
            </a:r>
          </a:p>
          <a:p>
            <a:pPr lvl="0" algn="ctr">
              <a:defRPr/>
            </a:pPr>
            <a:r>
              <a:rPr lang="en-US" i="1" dirty="0">
                <a:solidFill>
                  <a:schemeClr val="tx1"/>
                </a:solidFill>
                <a:cs typeface="Helvetica"/>
              </a:rPr>
              <a:t>Parallel session 3C: </a:t>
            </a:r>
          </a:p>
          <a:p>
            <a:pPr lvl="0" algn="ctr">
              <a:defRPr/>
            </a:pPr>
            <a:r>
              <a:rPr lang="en-US" i="1" dirty="0">
                <a:solidFill>
                  <a:schemeClr val="tx1"/>
                </a:solidFill>
                <a:cs typeface="Helvetica"/>
              </a:rPr>
              <a:t>International statistics: Beyond the simple collation of national official statistics</a:t>
            </a:r>
          </a:p>
          <a:p>
            <a:pPr lvl="0" algn="ctr">
              <a:defRPr/>
            </a:pPr>
            <a:endParaRPr lang="en-US" b="1" i="1" dirty="0">
              <a:solidFill>
                <a:schemeClr val="tx1"/>
              </a:solidFill>
              <a:cs typeface="Helvetica"/>
            </a:endParaRPr>
          </a:p>
        </p:txBody>
      </p:sp>
      <p:grpSp>
        <p:nvGrpSpPr>
          <p:cNvPr id="30" name="Grupo 29">
            <a:extLst>
              <a:ext uri="{FF2B5EF4-FFF2-40B4-BE49-F238E27FC236}">
                <a16:creationId xmlns:a16="http://schemas.microsoft.com/office/drawing/2014/main" xmlns="" id="{F696178D-BD26-4727-AB41-A0415F76407F}"/>
              </a:ext>
            </a:extLst>
          </p:cNvPr>
          <p:cNvGrpSpPr/>
          <p:nvPr/>
        </p:nvGrpSpPr>
        <p:grpSpPr>
          <a:xfrm>
            <a:off x="6370217" y="3402331"/>
            <a:ext cx="1571727" cy="1319643"/>
            <a:chOff x="6263537" y="3310891"/>
            <a:chExt cx="1571727" cy="1319643"/>
          </a:xfrm>
        </p:grpSpPr>
        <p:sp>
          <p:nvSpPr>
            <p:cNvPr id="6" name="Forma libre: forma 5">
              <a:extLst>
                <a:ext uri="{FF2B5EF4-FFF2-40B4-BE49-F238E27FC236}">
                  <a16:creationId xmlns:a16="http://schemas.microsoft.com/office/drawing/2014/main" xmlns="" id="{A2FD2548-C3A2-4794-9D3F-41CE064FD8C7}"/>
                </a:ext>
              </a:extLst>
            </p:cNvPr>
            <p:cNvSpPr/>
            <p:nvPr/>
          </p:nvSpPr>
          <p:spPr>
            <a:xfrm>
              <a:off x="6263537" y="3310891"/>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pic>
          <p:nvPicPr>
            <p:cNvPr id="24" name="Gráfico 23">
              <a:extLst>
                <a:ext uri="{FF2B5EF4-FFF2-40B4-BE49-F238E27FC236}">
                  <a16:creationId xmlns:a16="http://schemas.microsoft.com/office/drawing/2014/main" xmlns="" id="{BEB1690B-4396-4A00-8780-8AF04C861BA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580720" y="3480923"/>
              <a:ext cx="938083" cy="938083"/>
            </a:xfrm>
            <a:prstGeom prst="rect">
              <a:avLst/>
            </a:prstGeom>
          </p:spPr>
        </p:pic>
      </p:grpSp>
      <p:grpSp>
        <p:nvGrpSpPr>
          <p:cNvPr id="33" name="Grupo 32">
            <a:extLst>
              <a:ext uri="{FF2B5EF4-FFF2-40B4-BE49-F238E27FC236}">
                <a16:creationId xmlns:a16="http://schemas.microsoft.com/office/drawing/2014/main" xmlns="" id="{FE5DAC68-E9CB-4C21-8C36-94C2CECD6CC4}"/>
              </a:ext>
            </a:extLst>
          </p:cNvPr>
          <p:cNvGrpSpPr/>
          <p:nvPr/>
        </p:nvGrpSpPr>
        <p:grpSpPr>
          <a:xfrm>
            <a:off x="8967685" y="4874420"/>
            <a:ext cx="1571727" cy="1319643"/>
            <a:chOff x="8967685" y="4874420"/>
            <a:chExt cx="1571727" cy="1319643"/>
          </a:xfrm>
        </p:grpSpPr>
        <p:sp>
          <p:nvSpPr>
            <p:cNvPr id="10" name="Forma libre: forma 9">
              <a:extLst>
                <a:ext uri="{FF2B5EF4-FFF2-40B4-BE49-F238E27FC236}">
                  <a16:creationId xmlns:a16="http://schemas.microsoft.com/office/drawing/2014/main" xmlns="" id="{1912A09F-7269-44F5-84EF-8255BB1D45E7}"/>
                </a:ext>
              </a:extLst>
            </p:cNvPr>
            <p:cNvSpPr/>
            <p:nvPr/>
          </p:nvSpPr>
          <p:spPr>
            <a:xfrm>
              <a:off x="8967685" y="4874420"/>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5" name="Gráfico 24">
              <a:extLst>
                <a:ext uri="{FF2B5EF4-FFF2-40B4-BE49-F238E27FC236}">
                  <a16:creationId xmlns:a16="http://schemas.microsoft.com/office/drawing/2014/main" xmlns="" id="{BE02B5B7-7B35-4BE5-9088-011523D35D72}"/>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281633" y="5031369"/>
              <a:ext cx="913349" cy="913349"/>
            </a:xfrm>
            <a:prstGeom prst="rect">
              <a:avLst/>
            </a:prstGeom>
          </p:spPr>
        </p:pic>
      </p:grpSp>
      <p:grpSp>
        <p:nvGrpSpPr>
          <p:cNvPr id="34" name="Grupo 33">
            <a:extLst>
              <a:ext uri="{FF2B5EF4-FFF2-40B4-BE49-F238E27FC236}">
                <a16:creationId xmlns:a16="http://schemas.microsoft.com/office/drawing/2014/main" xmlns="" id="{B6D6D0F7-6E72-48C7-90DC-DA865671D13B}"/>
              </a:ext>
            </a:extLst>
          </p:cNvPr>
          <p:cNvGrpSpPr/>
          <p:nvPr/>
        </p:nvGrpSpPr>
        <p:grpSpPr>
          <a:xfrm>
            <a:off x="10255466" y="5621180"/>
            <a:ext cx="1571727" cy="1319643"/>
            <a:chOff x="10301186" y="5651660"/>
            <a:chExt cx="1571727" cy="1319643"/>
          </a:xfrm>
        </p:grpSpPr>
        <p:sp>
          <p:nvSpPr>
            <p:cNvPr id="11" name="Forma libre: forma 10">
              <a:extLst>
                <a:ext uri="{FF2B5EF4-FFF2-40B4-BE49-F238E27FC236}">
                  <a16:creationId xmlns:a16="http://schemas.microsoft.com/office/drawing/2014/main" xmlns="" id="{1F5EC65A-B41F-4A95-963B-6E7A84C66C86}"/>
                </a:ext>
              </a:extLst>
            </p:cNvPr>
            <p:cNvSpPr/>
            <p:nvPr/>
          </p:nvSpPr>
          <p:spPr>
            <a:xfrm>
              <a:off x="10301186" y="5651660"/>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6" name="Gráfico 25">
              <a:extLst>
                <a:ext uri="{FF2B5EF4-FFF2-40B4-BE49-F238E27FC236}">
                  <a16:creationId xmlns:a16="http://schemas.microsoft.com/office/drawing/2014/main" xmlns="" id="{511CCCB8-9CA1-4DCE-96D3-AA4BAAA025E0}"/>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0716995" y="5870441"/>
              <a:ext cx="811488" cy="811488"/>
            </a:xfrm>
            <a:prstGeom prst="rect">
              <a:avLst/>
            </a:prstGeom>
          </p:spPr>
        </p:pic>
      </p:grpSp>
      <p:grpSp>
        <p:nvGrpSpPr>
          <p:cNvPr id="31" name="Grupo 30">
            <a:extLst>
              <a:ext uri="{FF2B5EF4-FFF2-40B4-BE49-F238E27FC236}">
                <a16:creationId xmlns:a16="http://schemas.microsoft.com/office/drawing/2014/main" xmlns="" id="{6EB7AE9F-15AC-49D4-AA97-20B3808C5E9A}"/>
              </a:ext>
            </a:extLst>
          </p:cNvPr>
          <p:cNvGrpSpPr/>
          <p:nvPr/>
        </p:nvGrpSpPr>
        <p:grpSpPr>
          <a:xfrm>
            <a:off x="6360692" y="4874420"/>
            <a:ext cx="1571727" cy="1319643"/>
            <a:chOff x="6254012" y="4874420"/>
            <a:chExt cx="1571727" cy="1319643"/>
          </a:xfrm>
        </p:grpSpPr>
        <p:sp>
          <p:nvSpPr>
            <p:cNvPr id="9" name="Forma libre: forma 8">
              <a:extLst>
                <a:ext uri="{FF2B5EF4-FFF2-40B4-BE49-F238E27FC236}">
                  <a16:creationId xmlns:a16="http://schemas.microsoft.com/office/drawing/2014/main" xmlns="" id="{E1FE396B-7975-4564-A4A2-3EFC5C098E5A}"/>
                </a:ext>
              </a:extLst>
            </p:cNvPr>
            <p:cNvSpPr/>
            <p:nvPr/>
          </p:nvSpPr>
          <p:spPr>
            <a:xfrm>
              <a:off x="6254012" y="4874420"/>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7" name="Gráfico 26">
              <a:extLst>
                <a:ext uri="{FF2B5EF4-FFF2-40B4-BE49-F238E27FC236}">
                  <a16:creationId xmlns:a16="http://schemas.microsoft.com/office/drawing/2014/main" xmlns="" id="{CB7FF65F-E5AD-40FA-BD6F-CBECA32D1D70}"/>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586833" y="5075742"/>
              <a:ext cx="900888" cy="822735"/>
            </a:xfrm>
            <a:prstGeom prst="rect">
              <a:avLst/>
            </a:prstGeom>
          </p:spPr>
        </p:pic>
      </p:grpSp>
      <p:grpSp>
        <p:nvGrpSpPr>
          <p:cNvPr id="32" name="Grupo 31">
            <a:extLst>
              <a:ext uri="{FF2B5EF4-FFF2-40B4-BE49-F238E27FC236}">
                <a16:creationId xmlns:a16="http://schemas.microsoft.com/office/drawing/2014/main" xmlns="" id="{1DD75CFC-0D7E-470D-A963-8FD8FB3B8536}"/>
              </a:ext>
            </a:extLst>
          </p:cNvPr>
          <p:cNvGrpSpPr/>
          <p:nvPr/>
        </p:nvGrpSpPr>
        <p:grpSpPr>
          <a:xfrm>
            <a:off x="7672285" y="4127183"/>
            <a:ext cx="1571727" cy="1319643"/>
            <a:chOff x="7611325" y="4096703"/>
            <a:chExt cx="1571727" cy="1319643"/>
          </a:xfrm>
        </p:grpSpPr>
        <p:sp>
          <p:nvSpPr>
            <p:cNvPr id="7" name="Forma libre: forma 6">
              <a:extLst>
                <a:ext uri="{FF2B5EF4-FFF2-40B4-BE49-F238E27FC236}">
                  <a16:creationId xmlns:a16="http://schemas.microsoft.com/office/drawing/2014/main" xmlns="" id="{379BE34F-DB62-402F-B8A3-5A78EBA352AE}"/>
                </a:ext>
              </a:extLst>
            </p:cNvPr>
            <p:cNvSpPr/>
            <p:nvPr/>
          </p:nvSpPr>
          <p:spPr>
            <a:xfrm>
              <a:off x="7611325" y="4096703"/>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8" name="Gráfico 27">
              <a:extLst>
                <a:ext uri="{FF2B5EF4-FFF2-40B4-BE49-F238E27FC236}">
                  <a16:creationId xmlns:a16="http://schemas.microsoft.com/office/drawing/2014/main" xmlns="" id="{8AF38C54-433A-4AD7-A1C4-BD26A8EEAEC6}"/>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7922100" y="4236766"/>
              <a:ext cx="947003" cy="947003"/>
            </a:xfrm>
            <a:prstGeom prst="rect">
              <a:avLst/>
            </a:prstGeom>
          </p:spPr>
        </p:pic>
      </p:grpSp>
      <p:grpSp>
        <p:nvGrpSpPr>
          <p:cNvPr id="37" name="Grupo 36">
            <a:extLst>
              <a:ext uri="{FF2B5EF4-FFF2-40B4-BE49-F238E27FC236}">
                <a16:creationId xmlns:a16="http://schemas.microsoft.com/office/drawing/2014/main" xmlns="" id="{6FE2DF84-6D4C-4152-A422-4EC9355F1FD6}"/>
              </a:ext>
            </a:extLst>
          </p:cNvPr>
          <p:cNvGrpSpPr/>
          <p:nvPr/>
        </p:nvGrpSpPr>
        <p:grpSpPr>
          <a:xfrm>
            <a:off x="11544198" y="4873943"/>
            <a:ext cx="1571727" cy="1319643"/>
            <a:chOff x="11650878" y="4873943"/>
            <a:chExt cx="1571727" cy="1319643"/>
          </a:xfrm>
        </p:grpSpPr>
        <p:sp>
          <p:nvSpPr>
            <p:cNvPr id="12" name="Forma libre: forma 11">
              <a:extLst>
                <a:ext uri="{FF2B5EF4-FFF2-40B4-BE49-F238E27FC236}">
                  <a16:creationId xmlns:a16="http://schemas.microsoft.com/office/drawing/2014/main" xmlns="" id="{CA50AC7D-6264-4B2F-9E6C-53A631ACA47B}"/>
                </a:ext>
              </a:extLst>
            </p:cNvPr>
            <p:cNvSpPr/>
            <p:nvPr/>
          </p:nvSpPr>
          <p:spPr>
            <a:xfrm>
              <a:off x="11650878" y="4873943"/>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6" name="Gráfico 35">
              <a:extLst>
                <a:ext uri="{FF2B5EF4-FFF2-40B4-BE49-F238E27FC236}">
                  <a16:creationId xmlns:a16="http://schemas.microsoft.com/office/drawing/2014/main" xmlns="" id="{486D3969-4AB2-4C0D-B30C-8548C0B7393F}"/>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12041978" y="5122809"/>
              <a:ext cx="754156" cy="754156"/>
            </a:xfrm>
            <a:prstGeom prst="rect">
              <a:avLst/>
            </a:prstGeom>
          </p:spPr>
        </p:pic>
      </p:grpSp>
      <p:sp>
        <p:nvSpPr>
          <p:cNvPr id="39" name="Forma libre: forma 38">
            <a:extLst>
              <a:ext uri="{FF2B5EF4-FFF2-40B4-BE49-F238E27FC236}">
                <a16:creationId xmlns:a16="http://schemas.microsoft.com/office/drawing/2014/main" xmlns="" id="{06705E0C-D39D-4778-9C42-38647ADA47B3}"/>
              </a:ext>
            </a:extLst>
          </p:cNvPr>
          <p:cNvSpPr/>
          <p:nvPr/>
        </p:nvSpPr>
        <p:spPr>
          <a:xfrm>
            <a:off x="7655853" y="5554215"/>
            <a:ext cx="1571727" cy="1319643"/>
          </a:xfrm>
          <a:custGeom>
            <a:avLst/>
            <a:gdLst>
              <a:gd name="connsiteX0" fmla="*/ 0 w 1790700"/>
              <a:gd name="connsiteY0" fmla="*/ 766763 h 1552575"/>
              <a:gd name="connsiteX1" fmla="*/ 452438 w 1790700"/>
              <a:gd name="connsiteY1" fmla="*/ 0 h 1552575"/>
              <a:gd name="connsiteX2" fmla="*/ 1352550 w 1790700"/>
              <a:gd name="connsiteY2" fmla="*/ 4763 h 1552575"/>
              <a:gd name="connsiteX3" fmla="*/ 1790700 w 1790700"/>
              <a:gd name="connsiteY3" fmla="*/ 781050 h 1552575"/>
              <a:gd name="connsiteX4" fmla="*/ 1333500 w 1790700"/>
              <a:gd name="connsiteY4" fmla="*/ 1543050 h 1552575"/>
              <a:gd name="connsiteX5" fmla="*/ 442913 w 1790700"/>
              <a:gd name="connsiteY5" fmla="*/ 1552575 h 1552575"/>
              <a:gd name="connsiteX6" fmla="*/ 0 w 1790700"/>
              <a:gd name="connsiteY6" fmla="*/ 766763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552575">
                <a:moveTo>
                  <a:pt x="0" y="766763"/>
                </a:moveTo>
                <a:lnTo>
                  <a:pt x="452438" y="0"/>
                </a:lnTo>
                <a:lnTo>
                  <a:pt x="1352550" y="4763"/>
                </a:lnTo>
                <a:lnTo>
                  <a:pt x="1790700" y="781050"/>
                </a:lnTo>
                <a:lnTo>
                  <a:pt x="1333500" y="1543050"/>
                </a:lnTo>
                <a:lnTo>
                  <a:pt x="442913" y="1552575"/>
                </a:lnTo>
                <a:lnTo>
                  <a:pt x="0" y="76676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0" name="Gráfico 39">
            <a:extLst>
              <a:ext uri="{FF2B5EF4-FFF2-40B4-BE49-F238E27FC236}">
                <a16:creationId xmlns:a16="http://schemas.microsoft.com/office/drawing/2014/main" xmlns="" id="{6FBBD63E-8973-432F-B491-B3A404D5129F}"/>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rot="3343277">
            <a:off x="8046953" y="5803081"/>
            <a:ext cx="754156" cy="754156"/>
          </a:xfrm>
          <a:prstGeom prst="rect">
            <a:avLst/>
          </a:prstGeom>
        </p:spPr>
      </p:pic>
    </p:spTree>
    <p:extLst>
      <p:ext uri="{BB962C8B-B14F-4D97-AF65-F5344CB8AC3E}">
        <p14:creationId xmlns:p14="http://schemas.microsoft.com/office/powerpoint/2010/main" val="336755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8172B30-E528-4419-89FD-03D71CC93219}"/>
              </a:ext>
            </a:extLst>
          </p:cNvPr>
          <p:cNvSpPr txBox="1"/>
          <p:nvPr/>
        </p:nvSpPr>
        <p:spPr>
          <a:xfrm>
            <a:off x="734291" y="1674674"/>
            <a:ext cx="10723418" cy="1754326"/>
          </a:xfrm>
          <a:prstGeom prst="rect">
            <a:avLst/>
          </a:prstGeom>
          <a:noFill/>
        </p:spPr>
        <p:txBody>
          <a:bodyPr wrap="square" rtlCol="0">
            <a:spAutoFit/>
          </a:bodyPr>
          <a:lstStyle/>
          <a:p>
            <a:pPr algn="ctr"/>
            <a:r>
              <a:rPr lang="en-US" sz="5400" b="1" i="1" dirty="0">
                <a:solidFill>
                  <a:schemeClr val="bg1"/>
                </a:solidFill>
              </a:rPr>
              <a:t>Social needs exist across borders and so their solutions</a:t>
            </a:r>
          </a:p>
        </p:txBody>
      </p:sp>
      <p:sp>
        <p:nvSpPr>
          <p:cNvPr id="5" name="Rectángulo 4">
            <a:extLst>
              <a:ext uri="{FF2B5EF4-FFF2-40B4-BE49-F238E27FC236}">
                <a16:creationId xmlns:a16="http://schemas.microsoft.com/office/drawing/2014/main" xmlns="" id="{C4284994-35BF-4C69-833E-909EE4DEFB53}"/>
              </a:ext>
            </a:extLst>
          </p:cNvPr>
          <p:cNvSpPr/>
          <p:nvPr/>
        </p:nvSpPr>
        <p:spPr>
          <a:xfrm>
            <a:off x="6096000" y="4601508"/>
            <a:ext cx="6096000" cy="1938992"/>
          </a:xfrm>
          <a:prstGeom prst="rect">
            <a:avLst/>
          </a:prstGeom>
        </p:spPr>
        <p:txBody>
          <a:bodyPr>
            <a:spAutoFit/>
          </a:bodyPr>
          <a:lstStyle/>
          <a:p>
            <a:r>
              <a:rPr lang="en-US" sz="2400" b="1" i="1" dirty="0">
                <a:solidFill>
                  <a:schemeClr val="bg1"/>
                </a:solidFill>
                <a:latin typeface="Franklin Gothic Book" panose="020B0503020102020204" pitchFamily="34" charset="0"/>
              </a:rPr>
              <a:t>Our challenge today is not to save Western civilization – or Eastern, for that matter. All civilization is at stake, and we can save it only if all peoples join together in the task. </a:t>
            </a:r>
          </a:p>
          <a:p>
            <a:r>
              <a:rPr lang="en-US" sz="2400" b="1" i="1" dirty="0">
                <a:solidFill>
                  <a:schemeClr val="bg1"/>
                </a:solidFill>
                <a:latin typeface="Franklin Gothic Book" panose="020B0503020102020204" pitchFamily="34" charset="0"/>
              </a:rPr>
              <a:t>Kofi Annan</a:t>
            </a:r>
          </a:p>
        </p:txBody>
      </p:sp>
    </p:spTree>
    <p:extLst>
      <p:ext uri="{BB962C8B-B14F-4D97-AF65-F5344CB8AC3E}">
        <p14:creationId xmlns:p14="http://schemas.microsoft.com/office/powerpoint/2010/main" val="169345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8172B30-E528-4419-89FD-03D71CC93219}"/>
              </a:ext>
            </a:extLst>
          </p:cNvPr>
          <p:cNvSpPr txBox="1"/>
          <p:nvPr/>
        </p:nvSpPr>
        <p:spPr>
          <a:xfrm>
            <a:off x="748143" y="901732"/>
            <a:ext cx="10723418" cy="1569660"/>
          </a:xfrm>
          <a:prstGeom prst="rect">
            <a:avLst/>
          </a:prstGeom>
          <a:noFill/>
        </p:spPr>
        <p:txBody>
          <a:bodyPr wrap="square" rtlCol="0">
            <a:spAutoFit/>
          </a:bodyPr>
          <a:lstStyle/>
          <a:p>
            <a:pPr algn="ctr"/>
            <a:r>
              <a:rPr lang="en-US" sz="4800" i="1" dirty="0">
                <a:solidFill>
                  <a:schemeClr val="bg1"/>
                </a:solidFill>
              </a:rPr>
              <a:t>Users demand statistics that can be comparable among countries in order to:</a:t>
            </a:r>
          </a:p>
        </p:txBody>
      </p:sp>
      <p:sp>
        <p:nvSpPr>
          <p:cNvPr id="3" name="Rectángulo 2">
            <a:extLst>
              <a:ext uri="{FF2B5EF4-FFF2-40B4-BE49-F238E27FC236}">
                <a16:creationId xmlns:a16="http://schemas.microsoft.com/office/drawing/2014/main" xmlns="" id="{7DC0AFF0-B5D8-40B3-B766-8E0434015B74}"/>
              </a:ext>
            </a:extLst>
          </p:cNvPr>
          <p:cNvSpPr/>
          <p:nvPr/>
        </p:nvSpPr>
        <p:spPr>
          <a:xfrm>
            <a:off x="2518611" y="3105835"/>
            <a:ext cx="9127955" cy="3108543"/>
          </a:xfrm>
          <a:prstGeom prst="rect">
            <a:avLst/>
          </a:prstGeom>
        </p:spPr>
        <p:txBody>
          <a:bodyPr wrap="square">
            <a:spAutoFit/>
          </a:bodyPr>
          <a:lstStyle/>
          <a:p>
            <a:pPr>
              <a:spcBef>
                <a:spcPts val="600"/>
              </a:spcBef>
              <a:spcAft>
                <a:spcPts val="600"/>
              </a:spcAft>
            </a:pPr>
            <a:r>
              <a:rPr lang="en-US" sz="4400" i="1" dirty="0">
                <a:solidFill>
                  <a:schemeClr val="bg1"/>
                </a:solidFill>
              </a:rPr>
              <a:t>Compare countries</a:t>
            </a:r>
          </a:p>
          <a:p>
            <a:pPr>
              <a:spcBef>
                <a:spcPts val="600"/>
              </a:spcBef>
              <a:spcAft>
                <a:spcPts val="600"/>
              </a:spcAft>
            </a:pPr>
            <a:r>
              <a:rPr lang="en-US" sz="4400" i="1" dirty="0">
                <a:solidFill>
                  <a:schemeClr val="bg1"/>
                </a:solidFill>
              </a:rPr>
              <a:t>	Diagnose needs, design and 	evaluate policy </a:t>
            </a:r>
          </a:p>
          <a:p>
            <a:pPr lvl="4">
              <a:spcBef>
                <a:spcPts val="600"/>
              </a:spcBef>
              <a:spcAft>
                <a:spcPts val="600"/>
              </a:spcAft>
            </a:pPr>
            <a:r>
              <a:rPr lang="en-US" sz="4400" i="1" dirty="0">
                <a:solidFill>
                  <a:schemeClr val="bg1"/>
                </a:solidFill>
              </a:rPr>
              <a:t>Move forward with the SDGs</a:t>
            </a:r>
          </a:p>
        </p:txBody>
      </p:sp>
      <p:pic>
        <p:nvPicPr>
          <p:cNvPr id="5" name="Imagen 4">
            <a:extLst>
              <a:ext uri="{FF2B5EF4-FFF2-40B4-BE49-F238E27FC236}">
                <a16:creationId xmlns:a16="http://schemas.microsoft.com/office/drawing/2014/main" xmlns="" id="{9DF5F37B-3701-445B-B125-15AD7BA1737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57837" y="5538376"/>
            <a:ext cx="608459" cy="608459"/>
          </a:xfrm>
          <a:prstGeom prst="rect">
            <a:avLst/>
          </a:prstGeom>
        </p:spPr>
      </p:pic>
      <p:pic>
        <p:nvPicPr>
          <p:cNvPr id="8" name="Gráfico 7">
            <a:extLst>
              <a:ext uri="{FF2B5EF4-FFF2-40B4-BE49-F238E27FC236}">
                <a16:creationId xmlns:a16="http://schemas.microsoft.com/office/drawing/2014/main" xmlns="" id="{597BF616-4DFA-43C6-84A2-8027F85CF9D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90409" y="3159354"/>
            <a:ext cx="718969" cy="718969"/>
          </a:xfrm>
          <a:prstGeom prst="rect">
            <a:avLst/>
          </a:prstGeom>
        </p:spPr>
      </p:pic>
      <p:pic>
        <p:nvPicPr>
          <p:cNvPr id="9" name="Gráfico 8">
            <a:extLst>
              <a:ext uri="{FF2B5EF4-FFF2-40B4-BE49-F238E27FC236}">
                <a16:creationId xmlns:a16="http://schemas.microsoft.com/office/drawing/2014/main" xmlns="" id="{4B81C88E-845B-4D37-BB76-023A66CA4BE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374231" y="4283116"/>
            <a:ext cx="882316" cy="882316"/>
          </a:xfrm>
          <a:prstGeom prst="rect">
            <a:avLst/>
          </a:prstGeom>
        </p:spPr>
      </p:pic>
    </p:spTree>
    <p:extLst>
      <p:ext uri="{BB962C8B-B14F-4D97-AF65-F5344CB8AC3E}">
        <p14:creationId xmlns:p14="http://schemas.microsoft.com/office/powerpoint/2010/main" val="133695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8172B30-E528-4419-89FD-03D71CC93219}"/>
              </a:ext>
            </a:extLst>
          </p:cNvPr>
          <p:cNvSpPr txBox="1"/>
          <p:nvPr/>
        </p:nvSpPr>
        <p:spPr>
          <a:xfrm>
            <a:off x="385010" y="267605"/>
            <a:ext cx="1150218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Official Statistics are not always comparable among countries</a:t>
            </a:r>
          </a:p>
        </p:txBody>
      </p:sp>
      <p:sp>
        <p:nvSpPr>
          <p:cNvPr id="12" name="Chevron 20">
            <a:extLst>
              <a:ext uri="{FF2B5EF4-FFF2-40B4-BE49-F238E27FC236}">
                <a16:creationId xmlns:a16="http://schemas.microsoft.com/office/drawing/2014/main" xmlns="" id="{18ED8DE9-6A65-4A52-B422-68EECD80A96E}"/>
              </a:ext>
            </a:extLst>
          </p:cNvPr>
          <p:cNvSpPr/>
          <p:nvPr/>
        </p:nvSpPr>
        <p:spPr>
          <a:xfrm rot="5400000">
            <a:off x="4645646" y="1803283"/>
            <a:ext cx="2980918" cy="6497053"/>
          </a:xfrm>
          <a:prstGeom prst="chevron">
            <a:avLst>
              <a:gd name="adj" fmla="val 20758"/>
            </a:avLst>
          </a:prstGeom>
          <a:solidFill>
            <a:srgbClr val="FF3C00"/>
          </a:solidFill>
          <a:ln w="9525" cap="flat" cmpd="sng" algn="ctr">
            <a:noFill/>
            <a:prstDash val="solid"/>
          </a:ln>
          <a:effectLst>
            <a:outerShdw blurRad="50800" dist="38100" dir="5400000" algn="t" rotWithShape="0">
              <a:prstClr val="black">
                <a:alpha val="40000"/>
              </a:prstClr>
            </a:outerShdw>
          </a:effectLst>
        </p:spPr>
        <p:txBody>
          <a:bodyPr vert="vert270" lIns="210312" rtlCol="0" anchor="t" anchorCtr="0"/>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NSOs must fulfill specific information needs for their respective users</a:t>
            </a:r>
          </a:p>
        </p:txBody>
      </p:sp>
      <p:sp>
        <p:nvSpPr>
          <p:cNvPr id="13" name="Chevron 21">
            <a:extLst>
              <a:ext uri="{FF2B5EF4-FFF2-40B4-BE49-F238E27FC236}">
                <a16:creationId xmlns:a16="http://schemas.microsoft.com/office/drawing/2014/main" xmlns="" id="{14A0A60C-7CD8-414A-86B3-463428E54C59}"/>
              </a:ext>
            </a:extLst>
          </p:cNvPr>
          <p:cNvSpPr/>
          <p:nvPr/>
        </p:nvSpPr>
        <p:spPr>
          <a:xfrm rot="5400000">
            <a:off x="5117098" y="627495"/>
            <a:ext cx="2038013" cy="6497055"/>
          </a:xfrm>
          <a:prstGeom prst="chevron">
            <a:avLst>
              <a:gd name="adj" fmla="val 20758"/>
            </a:avLst>
          </a:prstGeom>
          <a:solidFill>
            <a:srgbClr val="F70000"/>
          </a:solidFill>
          <a:ln w="9525" cap="flat" cmpd="sng" algn="ctr">
            <a:noFill/>
            <a:prstDash val="solid"/>
          </a:ln>
          <a:effectLst>
            <a:outerShdw blurRad="50800" dist="38100" dir="5400000" algn="t" rotWithShape="0">
              <a:prstClr val="black">
                <a:alpha val="40000"/>
              </a:prstClr>
            </a:outerShdw>
          </a:effectLst>
        </p:spPr>
        <p:txBody>
          <a:bodyPr vert="vert270" lIns="210312" rtlCol="0" anchor="t" anchorCtr="0"/>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Different economic and social structure in each country</a:t>
            </a:r>
          </a:p>
        </p:txBody>
      </p:sp>
      <p:sp>
        <p:nvSpPr>
          <p:cNvPr id="14" name="Pentagon 3">
            <a:extLst>
              <a:ext uri="{FF2B5EF4-FFF2-40B4-BE49-F238E27FC236}">
                <a16:creationId xmlns:a16="http://schemas.microsoft.com/office/drawing/2014/main" xmlns="" id="{2F47424A-F9F8-406B-B13C-D076E3D0A408}"/>
              </a:ext>
            </a:extLst>
          </p:cNvPr>
          <p:cNvSpPr/>
          <p:nvPr/>
        </p:nvSpPr>
        <p:spPr>
          <a:xfrm rot="5400000">
            <a:off x="5371704" y="-667853"/>
            <a:ext cx="1528801" cy="6497053"/>
          </a:xfrm>
          <a:prstGeom prst="homePlate">
            <a:avLst>
              <a:gd name="adj" fmla="val 22102"/>
            </a:avLst>
          </a:prstGeom>
          <a:solidFill>
            <a:srgbClr val="EA0038"/>
          </a:solidFill>
          <a:ln w="9525" cap="flat" cmpd="sng" algn="ctr">
            <a:noFill/>
            <a:prstDash val="solid"/>
          </a:ln>
          <a:effectLst>
            <a:outerShdw blurRad="50800" dist="38100" dir="5400000" algn="t" rotWithShape="0">
              <a:prstClr val="black">
                <a:alpha val="40000"/>
              </a:prstClr>
            </a:outerShdw>
          </a:effectLst>
        </p:spPr>
        <p:txBody>
          <a:bodyPr vert="vert270" lIns="182880" rtlCol="0" anchor="ctr" anchorCtr="0"/>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Different methodologies</a:t>
            </a:r>
          </a:p>
        </p:txBody>
      </p:sp>
    </p:spTree>
    <p:extLst>
      <p:ext uri="{BB962C8B-B14F-4D97-AF65-F5344CB8AC3E}">
        <p14:creationId xmlns:p14="http://schemas.microsoft.com/office/powerpoint/2010/main" val="34601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0E8D65E-0F27-4CEC-8210-6BBC54E28D63}"/>
              </a:ext>
            </a:extLst>
          </p:cNvPr>
          <p:cNvSpPr txBox="1"/>
          <p:nvPr/>
        </p:nvSpPr>
        <p:spPr>
          <a:xfrm>
            <a:off x="734291" y="2705725"/>
            <a:ext cx="107234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In some cases there are differences between the classifiers used</a:t>
            </a:r>
          </a:p>
        </p:txBody>
      </p:sp>
    </p:spTree>
    <p:extLst>
      <p:ext uri="{BB962C8B-B14F-4D97-AF65-F5344CB8AC3E}">
        <p14:creationId xmlns:p14="http://schemas.microsoft.com/office/powerpoint/2010/main" val="410911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4508D85A-8F38-46B8-A488-7F7F515B8A06}"/>
              </a:ext>
            </a:extLst>
          </p:cNvPr>
          <p:cNvSpPr/>
          <p:nvPr/>
        </p:nvSpPr>
        <p:spPr>
          <a:xfrm>
            <a:off x="579121" y="923150"/>
            <a:ext cx="475488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Mexico´s standard for classifying business establishments (NAICS)</a:t>
            </a:r>
          </a:p>
        </p:txBody>
      </p:sp>
      <p:sp>
        <p:nvSpPr>
          <p:cNvPr id="4" name="Rectángulo 3">
            <a:extLst>
              <a:ext uri="{FF2B5EF4-FFF2-40B4-BE49-F238E27FC236}">
                <a16:creationId xmlns:a16="http://schemas.microsoft.com/office/drawing/2014/main" xmlns="" id="{9E1CCB4E-C578-403E-BBAA-2B2D63C21A56}"/>
              </a:ext>
            </a:extLst>
          </p:cNvPr>
          <p:cNvSpPr/>
          <p:nvPr/>
        </p:nvSpPr>
        <p:spPr>
          <a:xfrm>
            <a:off x="1513533" y="5963693"/>
            <a:ext cx="91649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…resulting in a duplicity of work to structure information</a:t>
            </a:r>
          </a:p>
        </p:txBody>
      </p:sp>
      <p:sp>
        <p:nvSpPr>
          <p:cNvPr id="5" name="Rectángulo 4">
            <a:extLst>
              <a:ext uri="{FF2B5EF4-FFF2-40B4-BE49-F238E27FC236}">
                <a16:creationId xmlns:a16="http://schemas.microsoft.com/office/drawing/2014/main" xmlns="" id="{0C908F3D-0384-4D4A-A48C-9157FBE96619}"/>
              </a:ext>
            </a:extLst>
          </p:cNvPr>
          <p:cNvSpPr/>
          <p:nvPr/>
        </p:nvSpPr>
        <p:spPr>
          <a:xfrm>
            <a:off x="6986251" y="803703"/>
            <a:ext cx="4600743"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The International Standard Industrial Classification of all Economic Activities (ISIC) </a:t>
            </a:r>
          </a:p>
        </p:txBody>
      </p:sp>
      <p:pic>
        <p:nvPicPr>
          <p:cNvPr id="3" name="Imagen 2">
            <a:extLst>
              <a:ext uri="{FF2B5EF4-FFF2-40B4-BE49-F238E27FC236}">
                <a16:creationId xmlns:a16="http://schemas.microsoft.com/office/drawing/2014/main" xmlns="" id="{E899C4B2-0EBF-4172-81A2-7EAF903D8C1A}"/>
              </a:ext>
            </a:extLst>
          </p:cNvPr>
          <p:cNvPicPr>
            <a:picLocks noChangeAspect="1"/>
          </p:cNvPicPr>
          <p:nvPr/>
        </p:nvPicPr>
        <p:blipFill rotWithShape="1">
          <a:blip r:embed="rId3"/>
          <a:srcRect l="33750" t="14667" r="34857" b="10285"/>
          <a:stretch/>
        </p:blipFill>
        <p:spPr>
          <a:xfrm>
            <a:off x="1571468" y="2021163"/>
            <a:ext cx="2783686" cy="3743250"/>
          </a:xfrm>
          <a:prstGeom prst="rect">
            <a:avLst/>
          </a:prstGeom>
        </p:spPr>
      </p:pic>
      <p:sp>
        <p:nvSpPr>
          <p:cNvPr id="9" name="Distinto de 8">
            <a:extLst>
              <a:ext uri="{FF2B5EF4-FFF2-40B4-BE49-F238E27FC236}">
                <a16:creationId xmlns:a16="http://schemas.microsoft.com/office/drawing/2014/main" xmlns="" id="{DFE3835C-7819-4018-A651-CB48D17E2817}"/>
              </a:ext>
            </a:extLst>
          </p:cNvPr>
          <p:cNvSpPr/>
          <p:nvPr/>
        </p:nvSpPr>
        <p:spPr>
          <a:xfrm>
            <a:off x="4553379" y="2703836"/>
            <a:ext cx="3085241" cy="1450327"/>
          </a:xfrm>
          <a:prstGeom prst="mathNotEqual">
            <a:avLst/>
          </a:prstGeom>
          <a:solidFill>
            <a:srgbClr val="D2326B"/>
          </a:solidFill>
          <a:ln w="38100" cap="flat" cmpd="sng" algn="ctr">
            <a:solidFill>
              <a:srgbClr val="2B2B2D"/>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2400" b="0" i="0" u="none" strike="noStrike" kern="0" cap="none" spc="0" normalizeH="0" baseline="0" noProof="0">
              <a:ln>
                <a:noFill/>
              </a:ln>
              <a:solidFill>
                <a:srgbClr val="FFFFFF"/>
              </a:solidFill>
              <a:effectLst/>
              <a:uLnTx/>
              <a:uFillTx/>
              <a:latin typeface="Open Sans Light"/>
              <a:ea typeface="+mn-ea"/>
              <a:cs typeface="+mn-cs"/>
            </a:endParaRPr>
          </a:p>
        </p:txBody>
      </p:sp>
      <p:pic>
        <p:nvPicPr>
          <p:cNvPr id="10" name="Imagen 9">
            <a:extLst>
              <a:ext uri="{FF2B5EF4-FFF2-40B4-BE49-F238E27FC236}">
                <a16:creationId xmlns:a16="http://schemas.microsoft.com/office/drawing/2014/main" xmlns="" id="{26A59978-A860-4680-91F5-3425FDF058BE}"/>
              </a:ext>
            </a:extLst>
          </p:cNvPr>
          <p:cNvPicPr>
            <a:picLocks noChangeAspect="1"/>
          </p:cNvPicPr>
          <p:nvPr/>
        </p:nvPicPr>
        <p:blipFill rotWithShape="1">
          <a:blip r:embed="rId4"/>
          <a:srcRect l="36228" t="14095" r="37214" b="24952"/>
          <a:stretch/>
        </p:blipFill>
        <p:spPr>
          <a:xfrm>
            <a:off x="7836845" y="2021163"/>
            <a:ext cx="2899556" cy="3743250"/>
          </a:xfrm>
          <a:prstGeom prst="rect">
            <a:avLst/>
          </a:prstGeom>
        </p:spPr>
      </p:pic>
    </p:spTree>
    <p:extLst>
      <p:ext uri="{BB962C8B-B14F-4D97-AF65-F5344CB8AC3E}">
        <p14:creationId xmlns:p14="http://schemas.microsoft.com/office/powerpoint/2010/main" val="58412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0E8D65E-0F27-4CEC-8210-6BBC54E28D63}"/>
              </a:ext>
            </a:extLst>
          </p:cNvPr>
          <p:cNvSpPr txBox="1"/>
          <p:nvPr/>
        </p:nvSpPr>
        <p:spPr>
          <a:xfrm>
            <a:off x="734291" y="2705725"/>
            <a:ext cx="107234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In other cases international data differ from national data….</a:t>
            </a:r>
          </a:p>
        </p:txBody>
      </p:sp>
    </p:spTree>
    <p:extLst>
      <p:ext uri="{BB962C8B-B14F-4D97-AF65-F5344CB8AC3E}">
        <p14:creationId xmlns:p14="http://schemas.microsoft.com/office/powerpoint/2010/main" val="284704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8172B30-E528-4419-89FD-03D71CC93219}"/>
              </a:ext>
            </a:extLst>
          </p:cNvPr>
          <p:cNvSpPr txBox="1"/>
          <p:nvPr/>
        </p:nvSpPr>
        <p:spPr>
          <a:xfrm>
            <a:off x="549361" y="510501"/>
            <a:ext cx="10723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On issues as population…</a:t>
            </a:r>
          </a:p>
        </p:txBody>
      </p:sp>
      <p:sp>
        <p:nvSpPr>
          <p:cNvPr id="7" name="Rectángulo 6">
            <a:extLst>
              <a:ext uri="{FF2B5EF4-FFF2-40B4-BE49-F238E27FC236}">
                <a16:creationId xmlns:a16="http://schemas.microsoft.com/office/drawing/2014/main" xmlns="" id="{03D596D2-ECD9-4977-9D7D-93B9199CE480}"/>
              </a:ext>
            </a:extLst>
          </p:cNvPr>
          <p:cNvSpPr/>
          <p:nvPr/>
        </p:nvSpPr>
        <p:spPr>
          <a:xfrm>
            <a:off x="549360" y="1487759"/>
            <a:ext cx="765042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Population of Mexico, 2010 - 2030</a:t>
            </a:r>
          </a:p>
        </p:txBody>
      </p:sp>
      <p:sp>
        <p:nvSpPr>
          <p:cNvPr id="3" name="Rectángulo 2">
            <a:extLst>
              <a:ext uri="{FF2B5EF4-FFF2-40B4-BE49-F238E27FC236}">
                <a16:creationId xmlns:a16="http://schemas.microsoft.com/office/drawing/2014/main" xmlns="" id="{BD94538D-679E-495A-889E-195D2627BC26}"/>
              </a:ext>
            </a:extLst>
          </p:cNvPr>
          <p:cNvSpPr/>
          <p:nvPr/>
        </p:nvSpPr>
        <p:spPr>
          <a:xfrm>
            <a:off x="3992880" y="2151727"/>
            <a:ext cx="4038600" cy="3593753"/>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xmlns="" id="{C213A5BD-5D6A-4F34-B93D-F4B9A33E176C}"/>
              </a:ext>
            </a:extLst>
          </p:cNvPr>
          <p:cNvSpPr txBox="1"/>
          <p:nvPr/>
        </p:nvSpPr>
        <p:spPr>
          <a:xfrm>
            <a:off x="8370956" y="2151727"/>
            <a:ext cx="3518452" cy="2554545"/>
          </a:xfrm>
          <a:prstGeom prst="rect">
            <a:avLst/>
          </a:prstGeom>
          <a:solidFill>
            <a:srgbClr val="21B169">
              <a:lumMod val="75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panose="020F0502020204030204"/>
                <a:ea typeface="+mn-ea"/>
                <a:cs typeface="+mn-cs"/>
              </a:rPr>
              <a:t>There is an average difference of 5.2% between the population data published by UN-DESA and Mexico´s official data published by the National Population Council: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panose="020F0502020204030204"/>
                <a:ea typeface="+mn-ea"/>
                <a:cs typeface="+mn-cs"/>
              </a:rPr>
              <a:t>4.8% in 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panose="020F0502020204030204"/>
                <a:ea typeface="+mn-ea"/>
                <a:cs typeface="+mn-cs"/>
              </a:rPr>
              <a:t>7.3% in 2030</a:t>
            </a:r>
          </a:p>
        </p:txBody>
      </p:sp>
      <p:graphicFrame>
        <p:nvGraphicFramePr>
          <p:cNvPr id="6" name="Gráfico 5">
            <a:extLst>
              <a:ext uri="{FF2B5EF4-FFF2-40B4-BE49-F238E27FC236}">
                <a16:creationId xmlns:a16="http://schemas.microsoft.com/office/drawing/2014/main" xmlns="" id="{4631F5F8-2D72-49C1-A895-B4FFC035FD17}"/>
              </a:ext>
            </a:extLst>
          </p:cNvPr>
          <p:cNvGraphicFramePr/>
          <p:nvPr>
            <p:extLst>
              <p:ext uri="{D42A27DB-BD31-4B8C-83A1-F6EECF244321}">
                <p14:modId xmlns:p14="http://schemas.microsoft.com/office/powerpoint/2010/main" val="122958533"/>
              </p:ext>
            </p:extLst>
          </p:nvPr>
        </p:nvGraphicFramePr>
        <p:xfrm>
          <a:off x="302592" y="2007704"/>
          <a:ext cx="7897191" cy="4562060"/>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xmlns="" id="{CDA44D9C-090C-4502-A039-1260A3639A72}"/>
              </a:ext>
            </a:extLst>
          </p:cNvPr>
          <p:cNvSpPr txBox="1"/>
          <p:nvPr/>
        </p:nvSpPr>
        <p:spPr>
          <a:xfrm>
            <a:off x="4480560" y="4968240"/>
            <a:ext cx="3185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projection</a:t>
            </a:r>
          </a:p>
        </p:txBody>
      </p:sp>
      <p:cxnSp>
        <p:nvCxnSpPr>
          <p:cNvPr id="8" name="Conector recto de flecha 7">
            <a:extLst>
              <a:ext uri="{FF2B5EF4-FFF2-40B4-BE49-F238E27FC236}">
                <a16:creationId xmlns:a16="http://schemas.microsoft.com/office/drawing/2014/main" xmlns="" id="{F67C8313-7971-467E-84D9-E29C9D217C40}"/>
              </a:ext>
            </a:extLst>
          </p:cNvPr>
          <p:cNvCxnSpPr>
            <a:cxnSpLocks/>
          </p:cNvCxnSpPr>
          <p:nvPr/>
        </p:nvCxnSpPr>
        <p:spPr>
          <a:xfrm>
            <a:off x="4480560" y="5467442"/>
            <a:ext cx="3185160" cy="1786"/>
          </a:xfrm>
          <a:prstGeom prst="straightConnector1">
            <a:avLst/>
          </a:prstGeom>
          <a:ln w="38100">
            <a:solidFill>
              <a:srgbClr val="FF33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63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8172B30-E528-4419-89FD-03D71CC93219}"/>
              </a:ext>
            </a:extLst>
          </p:cNvPr>
          <p:cNvSpPr txBox="1"/>
          <p:nvPr/>
        </p:nvSpPr>
        <p:spPr>
          <a:xfrm>
            <a:off x="549360" y="510501"/>
            <a:ext cx="115468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in data that is used to calculate SDG indicators…</a:t>
            </a:r>
          </a:p>
        </p:txBody>
      </p:sp>
      <p:sp>
        <p:nvSpPr>
          <p:cNvPr id="7" name="Rectángulo 6">
            <a:extLst>
              <a:ext uri="{FF2B5EF4-FFF2-40B4-BE49-F238E27FC236}">
                <a16:creationId xmlns:a16="http://schemas.microsoft.com/office/drawing/2014/main" xmlns="" id="{03D596D2-ECD9-4977-9D7D-93B9199CE480}"/>
              </a:ext>
            </a:extLst>
          </p:cNvPr>
          <p:cNvSpPr/>
          <p:nvPr/>
        </p:nvSpPr>
        <p:spPr>
          <a:xfrm>
            <a:off x="549361" y="1284947"/>
            <a:ext cx="765042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INDICATOR 8.1.1 Annual growth rate of real GDP per capita</a:t>
            </a:r>
          </a:p>
        </p:txBody>
      </p:sp>
      <p:sp>
        <p:nvSpPr>
          <p:cNvPr id="9" name="CuadroTexto 8">
            <a:extLst>
              <a:ext uri="{FF2B5EF4-FFF2-40B4-BE49-F238E27FC236}">
                <a16:creationId xmlns:a16="http://schemas.microsoft.com/office/drawing/2014/main" xmlns="" id="{C213A5BD-5D6A-4F34-B93D-F4B9A33E176C}"/>
              </a:ext>
            </a:extLst>
          </p:cNvPr>
          <p:cNvSpPr txBox="1"/>
          <p:nvPr/>
        </p:nvSpPr>
        <p:spPr>
          <a:xfrm>
            <a:off x="541279" y="2618769"/>
            <a:ext cx="3518452" cy="2800767"/>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panose="020F0502020204030204"/>
                <a:ea typeface="+mn-ea"/>
                <a:cs typeface="+mn-cs"/>
              </a:rPr>
              <a:t>In this case, there is a notice to the users is that the data presented by the international organization is adjusted, however, the original country data or the methodology used  is not accessible</a:t>
            </a:r>
          </a:p>
        </p:txBody>
      </p:sp>
      <p:graphicFrame>
        <p:nvGraphicFramePr>
          <p:cNvPr id="5" name="Gráfico 4">
            <a:extLst>
              <a:ext uri="{FF2B5EF4-FFF2-40B4-BE49-F238E27FC236}">
                <a16:creationId xmlns:a16="http://schemas.microsoft.com/office/drawing/2014/main" xmlns="" id="{45FACCC8-DAB1-414A-9EDF-D632D9944891}"/>
              </a:ext>
            </a:extLst>
          </p:cNvPr>
          <p:cNvGraphicFramePr/>
          <p:nvPr>
            <p:extLst/>
          </p:nvPr>
        </p:nvGraphicFramePr>
        <p:xfrm>
          <a:off x="4952687" y="2074326"/>
          <a:ext cx="7039015" cy="388965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a:extLst>
              <a:ext uri="{FF2B5EF4-FFF2-40B4-BE49-F238E27FC236}">
                <a16:creationId xmlns:a16="http://schemas.microsoft.com/office/drawing/2014/main" xmlns="" id="{B8B0DB53-AE27-4D59-9612-AAB79EF2F28F}"/>
              </a:ext>
            </a:extLst>
          </p:cNvPr>
          <p:cNvSpPr/>
          <p:nvPr/>
        </p:nvSpPr>
        <p:spPr>
          <a:xfrm>
            <a:off x="4952686" y="5886541"/>
            <a:ext cx="703901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*Country adjusted data: Produced and provided by the country, but adjusted by the international agency for international comparability to comply with internationally agreed standards, definitions and classifications; </a:t>
            </a:r>
          </a:p>
        </p:txBody>
      </p:sp>
    </p:spTree>
    <p:extLst>
      <p:ext uri="{BB962C8B-B14F-4D97-AF65-F5344CB8AC3E}">
        <p14:creationId xmlns:p14="http://schemas.microsoft.com/office/powerpoint/2010/main" val="81465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9_Multicolored Dark">
    <a:dk1>
      <a:srgbClr val="FFFFFF"/>
    </a:dk1>
    <a:lt1>
      <a:srgbClr val="2B2B2D"/>
    </a:lt1>
    <a:dk2>
      <a:srgbClr val="21B169"/>
    </a:dk2>
    <a:lt2>
      <a:srgbClr val="CF423F"/>
    </a:lt2>
    <a:accent1>
      <a:srgbClr val="4DB3C7"/>
    </a:accent1>
    <a:accent2>
      <a:srgbClr val="85CA46"/>
    </a:accent2>
    <a:accent3>
      <a:srgbClr val="F49D00"/>
    </a:accent3>
    <a:accent4>
      <a:srgbClr val="D2326B"/>
    </a:accent4>
    <a:accent5>
      <a:srgbClr val="1D6E9B"/>
    </a:accent5>
    <a:accent6>
      <a:srgbClr val="6F4EA4"/>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9_Multicolored Dark">
    <a:dk1>
      <a:srgbClr val="FFFFFF"/>
    </a:dk1>
    <a:lt1>
      <a:srgbClr val="2B2B2D"/>
    </a:lt1>
    <a:dk2>
      <a:srgbClr val="21B169"/>
    </a:dk2>
    <a:lt2>
      <a:srgbClr val="CF423F"/>
    </a:lt2>
    <a:accent1>
      <a:srgbClr val="4DB3C7"/>
    </a:accent1>
    <a:accent2>
      <a:srgbClr val="85CA46"/>
    </a:accent2>
    <a:accent3>
      <a:srgbClr val="F49D00"/>
    </a:accent3>
    <a:accent4>
      <a:srgbClr val="D2326B"/>
    </a:accent4>
    <a:accent5>
      <a:srgbClr val="1D6E9B"/>
    </a:accent5>
    <a:accent6>
      <a:srgbClr val="6F4EA4"/>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6317</TotalTime>
  <Words>699</Words>
  <Application>Microsoft Office PowerPoint</Application>
  <PresentationFormat>Custom</PresentationFormat>
  <Paragraphs>109</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Tema de Office</vt:lpstr>
      <vt:lpstr>The challenge of making comparable international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challenge of making comparable international statistics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Iñigo Suárez Gómez Urquiza</dc:creator>
  <cp:lastModifiedBy>MARINHO Julie</cp:lastModifiedBy>
  <cp:revision>77</cp:revision>
  <cp:lastPrinted>2018-09-18T14:44:41Z</cp:lastPrinted>
  <dcterms:created xsi:type="dcterms:W3CDTF">2018-08-31T16:20:28Z</dcterms:created>
  <dcterms:modified xsi:type="dcterms:W3CDTF">2018-09-18T14:48:35Z</dcterms:modified>
</cp:coreProperties>
</file>